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Roboto"/>
      <p:regular r:id="rId18"/>
    </p:embeddedFont>
    <p:embeddedFont>
      <p:font typeface="Roboto"/>
      <p:regular r:id="rId19"/>
    </p:embeddedFont>
    <p:embeddedFont>
      <p:font typeface="Roboto"/>
      <p:regular r:id="rId20"/>
    </p:embeddedFont>
    <p:embeddedFont>
      <p:font typeface="Roboto"/>
      <p:regular r:id="rId21"/>
    </p:embeddedFont>
    <p:embeddedFont>
      <p:font typeface="Heebo Light"/>
      <p:regular r:id="rId22"/>
    </p:embeddedFont>
    <p:embeddedFont>
      <p:font typeface="Heebo Ligh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7347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2F0F4"/>
                </a:solidFill>
                <a:latin typeface="Roboto Bold" pitchFamily="34" charset="0"/>
                <a:ea typeface="Roboto Bold" pitchFamily="34" charset="-122"/>
                <a:cs typeface="Roboto Bold" pitchFamily="34" charset="-120"/>
              </a:rPr>
              <a:t>TypeScript для розробки смарт-контрактів</a:t>
            </a:r>
            <a:endParaRPr lang="en-US" sz="4450" dirty="0"/>
          </a:p>
        </p:txBody>
      </p:sp>
      <p:sp>
        <p:nvSpPr>
          <p:cNvPr id="4" name="Text 1"/>
          <p:cNvSpPr/>
          <p:nvPr/>
        </p:nvSpPr>
        <p:spPr>
          <a:xfrm>
            <a:off x="6280190" y="383119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Дослідження можливостей мови програмування TypeScript для розробки смарт-контрактів та аналіз покращення інструментів компіляції TypeScript програм в Solidity.</a:t>
            </a:r>
            <a:endParaRPr lang="en-US" sz="1750" dirty="0"/>
          </a:p>
        </p:txBody>
      </p:sp>
      <p:sp>
        <p:nvSpPr>
          <p:cNvPr id="5" name="Text 2"/>
          <p:cNvSpPr/>
          <p:nvPr/>
        </p:nvSpPr>
        <p:spPr>
          <a:xfrm>
            <a:off x="6280190" y="5175052"/>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Кравцов Ігор, Офатенко Артем ІПЗм-23-3, Кабанік Юрій ІПЗм-23-2</a:t>
            </a:r>
            <a:endParaRPr lang="en-US" sz="1750" dirty="0"/>
          </a:p>
        </p:txBody>
      </p:sp>
      <p:sp>
        <p:nvSpPr>
          <p:cNvPr id="6" name="Text 3"/>
          <p:cNvSpPr/>
          <p:nvPr/>
        </p:nvSpPr>
        <p:spPr>
          <a:xfrm>
            <a:off x="6280190" y="579310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Науковий керівник: МАРʼЇН Сергій, доц. Кафедри ПІ</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908810"/>
            <a:ext cx="6244709" cy="4411861"/>
          </a:xfrm>
          <a:prstGeom prst="rect">
            <a:avLst/>
          </a:prstGeom>
        </p:spPr>
      </p:pic>
      <p:sp>
        <p:nvSpPr>
          <p:cNvPr id="3" name="Text 0"/>
          <p:cNvSpPr/>
          <p:nvPr/>
        </p:nvSpPr>
        <p:spPr>
          <a:xfrm>
            <a:off x="7599521" y="329541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2F0F4"/>
                </a:solidFill>
                <a:latin typeface="Roboto Bold" pitchFamily="34" charset="0"/>
                <a:ea typeface="Roboto Bold" pitchFamily="34" charset="-122"/>
                <a:cs typeface="Roboto Bold" pitchFamily="34" charset="-120"/>
              </a:rPr>
              <a:t>Публікація </a:t>
            </a:r>
            <a:endParaRPr lang="en-US" sz="4450" dirty="0"/>
          </a:p>
        </p:txBody>
      </p:sp>
      <p:sp>
        <p:nvSpPr>
          <p:cNvPr id="4" name="Text 1"/>
          <p:cNvSpPr/>
          <p:nvPr/>
        </p:nvSpPr>
        <p:spPr>
          <a:xfrm>
            <a:off x="7599521" y="4231005"/>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Львівський науковий форум, що був проведений 29-30 травня 2025 року. Посилання: </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80098" y="614243"/>
            <a:ext cx="5572601" cy="696516"/>
          </a:xfrm>
          <a:prstGeom prst="rect">
            <a:avLst/>
          </a:prstGeom>
          <a:noFill/>
          <a:ln/>
        </p:spPr>
        <p:txBody>
          <a:bodyPr wrap="none" lIns="0" tIns="0" rIns="0" bIns="0" rtlCol="0" anchor="t"/>
          <a:lstStyle/>
          <a:p>
            <a:pPr algn="l" indent="0" marL="0">
              <a:lnSpc>
                <a:spcPts val="5450"/>
              </a:lnSpc>
              <a:buNone/>
            </a:pPr>
            <a:r>
              <a:rPr lang="en-US" sz="4350" b="1" dirty="0">
                <a:solidFill>
                  <a:srgbClr val="F2F0F4"/>
                </a:solidFill>
                <a:latin typeface="Roboto Bold" pitchFamily="34" charset="0"/>
                <a:ea typeface="Roboto Bold" pitchFamily="34" charset="-122"/>
                <a:cs typeface="Roboto Bold" pitchFamily="34" charset="-120"/>
              </a:rPr>
              <a:t>Підсумки</a:t>
            </a:r>
            <a:endParaRPr lang="en-US" sz="4350" dirty="0"/>
          </a:p>
        </p:txBody>
      </p:sp>
      <p:sp>
        <p:nvSpPr>
          <p:cNvPr id="3" name="Shape 1"/>
          <p:cNvSpPr/>
          <p:nvPr/>
        </p:nvSpPr>
        <p:spPr>
          <a:xfrm>
            <a:off x="780098" y="1756529"/>
            <a:ext cx="2178248" cy="1640919"/>
          </a:xfrm>
          <a:prstGeom prst="roundRect">
            <a:avLst>
              <a:gd name="adj" fmla="val 5705"/>
            </a:avLst>
          </a:prstGeom>
          <a:solidFill>
            <a:srgbClr val="31136C"/>
          </a:solidFill>
          <a:ln w="7620">
            <a:solidFill>
              <a:srgbClr val="4A2C85"/>
            </a:solidFill>
            <a:prstDash val="solid"/>
          </a:ln>
        </p:spPr>
      </p:sp>
      <p:pic>
        <p:nvPicPr>
          <p:cNvPr id="4" name="Image 0" descr="preencoded.png">    </p:cNvPr>
          <p:cNvPicPr>
            <a:picLocks noChangeAspect="1"/>
          </p:cNvPicPr>
          <p:nvPr/>
        </p:nvPicPr>
        <p:blipFill>
          <a:blip r:embed="rId1"/>
          <a:stretch>
            <a:fillRect/>
          </a:stretch>
        </p:blipFill>
        <p:spPr>
          <a:xfrm>
            <a:off x="1712476" y="2381131"/>
            <a:ext cx="313373" cy="391716"/>
          </a:xfrm>
          <a:prstGeom prst="rect">
            <a:avLst/>
          </a:prstGeom>
        </p:spPr>
      </p:pic>
      <p:sp>
        <p:nvSpPr>
          <p:cNvPr id="5" name="Text 2"/>
          <p:cNvSpPr/>
          <p:nvPr/>
        </p:nvSpPr>
        <p:spPr>
          <a:xfrm>
            <a:off x="3181231" y="1979414"/>
            <a:ext cx="3592473" cy="348258"/>
          </a:xfrm>
          <a:prstGeom prst="rect">
            <a:avLst/>
          </a:prstGeom>
          <a:noFill/>
          <a:ln/>
        </p:spPr>
        <p:txBody>
          <a:bodyPr wrap="none" lIns="0" tIns="0" rIns="0" bIns="0" rtlCol="0" anchor="t"/>
          <a:lstStyle/>
          <a:p>
            <a:pPr algn="l" indent="0" marL="0">
              <a:lnSpc>
                <a:spcPts val="2700"/>
              </a:lnSpc>
              <a:buNone/>
            </a:pPr>
            <a:r>
              <a:rPr lang="en-US" sz="2150" b="1" dirty="0">
                <a:solidFill>
                  <a:srgbClr val="DCD7E5"/>
                </a:solidFill>
                <a:latin typeface="Roboto Bold" pitchFamily="34" charset="0"/>
                <a:ea typeface="Roboto Bold" pitchFamily="34" charset="-122"/>
                <a:cs typeface="Roboto Bold" pitchFamily="34" charset="-120"/>
              </a:rPr>
              <a:t>Реалістичність результатів</a:t>
            </a:r>
            <a:endParaRPr lang="en-US" sz="2150" dirty="0"/>
          </a:p>
        </p:txBody>
      </p:sp>
      <p:sp>
        <p:nvSpPr>
          <p:cNvPr id="6" name="Text 3"/>
          <p:cNvSpPr/>
          <p:nvPr/>
        </p:nvSpPr>
        <p:spPr>
          <a:xfrm>
            <a:off x="3181231" y="2461379"/>
            <a:ext cx="10446187" cy="713184"/>
          </a:xfrm>
          <a:prstGeom prst="rect">
            <a:avLst/>
          </a:prstGeom>
          <a:noFill/>
          <a:ln/>
        </p:spPr>
        <p:txBody>
          <a:bodyPr wrap="square" lIns="0" tIns="0" rIns="0" bIns="0" rtlCol="0" anchor="t"/>
          <a:lstStyle/>
          <a:p>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Відображають поточний стан Web3-розробки. Пряма компіляція TypeScript у Solidity наразі не є практичним рішенням.</a:t>
            </a:r>
            <a:endParaRPr lang="en-US" sz="1750" dirty="0"/>
          </a:p>
        </p:txBody>
      </p:sp>
      <p:sp>
        <p:nvSpPr>
          <p:cNvPr id="7" name="Shape 4"/>
          <p:cNvSpPr/>
          <p:nvPr/>
        </p:nvSpPr>
        <p:spPr>
          <a:xfrm>
            <a:off x="3069788" y="3382208"/>
            <a:ext cx="10669072" cy="15240"/>
          </a:xfrm>
          <a:prstGeom prst="roundRect">
            <a:avLst>
              <a:gd name="adj" fmla="val 614310"/>
            </a:avLst>
          </a:prstGeom>
          <a:solidFill>
            <a:srgbClr val="4A2C85"/>
          </a:solidFill>
          <a:ln/>
        </p:spPr>
      </p:sp>
      <p:sp>
        <p:nvSpPr>
          <p:cNvPr id="8" name="Shape 5"/>
          <p:cNvSpPr/>
          <p:nvPr/>
        </p:nvSpPr>
        <p:spPr>
          <a:xfrm>
            <a:off x="780098" y="3508891"/>
            <a:ext cx="4356616" cy="1640919"/>
          </a:xfrm>
          <a:prstGeom prst="roundRect">
            <a:avLst>
              <a:gd name="adj" fmla="val 5705"/>
            </a:avLst>
          </a:prstGeom>
          <a:solidFill>
            <a:srgbClr val="31136C"/>
          </a:solidFill>
          <a:ln w="7620">
            <a:solidFill>
              <a:srgbClr val="4A2C85"/>
            </a:solidFill>
            <a:prstDash val="solid"/>
          </a:ln>
        </p:spPr>
      </p:sp>
      <p:pic>
        <p:nvPicPr>
          <p:cNvPr id="9" name="Image 1" descr="preencoded.png">    </p:cNvPr>
          <p:cNvPicPr>
            <a:picLocks noChangeAspect="1"/>
          </p:cNvPicPr>
          <p:nvPr/>
        </p:nvPicPr>
        <p:blipFill>
          <a:blip r:embed="rId2"/>
          <a:stretch>
            <a:fillRect/>
          </a:stretch>
        </p:blipFill>
        <p:spPr>
          <a:xfrm>
            <a:off x="2801660" y="4133493"/>
            <a:ext cx="313373" cy="391716"/>
          </a:xfrm>
          <a:prstGeom prst="rect">
            <a:avLst/>
          </a:prstGeom>
        </p:spPr>
      </p:pic>
      <p:sp>
        <p:nvSpPr>
          <p:cNvPr id="10" name="Text 6"/>
          <p:cNvSpPr/>
          <p:nvPr/>
        </p:nvSpPr>
        <p:spPr>
          <a:xfrm>
            <a:off x="5359598" y="3731776"/>
            <a:ext cx="3279100" cy="348258"/>
          </a:xfrm>
          <a:prstGeom prst="rect">
            <a:avLst/>
          </a:prstGeom>
          <a:noFill/>
          <a:ln/>
        </p:spPr>
        <p:txBody>
          <a:bodyPr wrap="none" lIns="0" tIns="0" rIns="0" bIns="0" rtlCol="0" anchor="t"/>
          <a:lstStyle/>
          <a:p>
            <a:pPr algn="l" indent="0" marL="0">
              <a:lnSpc>
                <a:spcPts val="2700"/>
              </a:lnSpc>
              <a:buNone/>
            </a:pPr>
            <a:r>
              <a:rPr lang="en-US" sz="2150" b="1" dirty="0">
                <a:solidFill>
                  <a:srgbClr val="DCD7E5"/>
                </a:solidFill>
                <a:latin typeface="Roboto Bold" pitchFamily="34" charset="0"/>
                <a:ea typeface="Roboto Bold" pitchFamily="34" charset="-122"/>
                <a:cs typeface="Roboto Bold" pitchFamily="34" charset="-120"/>
              </a:rPr>
              <a:t>Корисність дослідження</a:t>
            </a:r>
            <a:endParaRPr lang="en-US" sz="2150" dirty="0"/>
          </a:p>
        </p:txBody>
      </p:sp>
      <p:sp>
        <p:nvSpPr>
          <p:cNvPr id="11" name="Text 7"/>
          <p:cNvSpPr/>
          <p:nvPr/>
        </p:nvSpPr>
        <p:spPr>
          <a:xfrm>
            <a:off x="5359598" y="4213741"/>
            <a:ext cx="8267819" cy="713184"/>
          </a:xfrm>
          <a:prstGeom prst="rect">
            <a:avLst/>
          </a:prstGeom>
          <a:noFill/>
          <a:ln/>
        </p:spPr>
        <p:txBody>
          <a:bodyPr wrap="square" lIns="0" tIns="0" rIns="0" bIns="0" rtlCol="0" anchor="t"/>
          <a:lstStyle/>
          <a:p>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Чітке окреслення теоретичної прогалини. Дорожня карта для майбутніх інновацій. Фокус на перспективних напрямках.</a:t>
            </a:r>
            <a:endParaRPr lang="en-US" sz="1750" dirty="0"/>
          </a:p>
        </p:txBody>
      </p:sp>
      <p:sp>
        <p:nvSpPr>
          <p:cNvPr id="12" name="Shape 8"/>
          <p:cNvSpPr/>
          <p:nvPr/>
        </p:nvSpPr>
        <p:spPr>
          <a:xfrm>
            <a:off x="5248156" y="5134570"/>
            <a:ext cx="8490704" cy="15240"/>
          </a:xfrm>
          <a:prstGeom prst="roundRect">
            <a:avLst>
              <a:gd name="adj" fmla="val 614310"/>
            </a:avLst>
          </a:prstGeom>
          <a:solidFill>
            <a:srgbClr val="4A2C85"/>
          </a:solidFill>
          <a:ln/>
        </p:spPr>
      </p:sp>
      <p:sp>
        <p:nvSpPr>
          <p:cNvPr id="13" name="Shape 9"/>
          <p:cNvSpPr/>
          <p:nvPr/>
        </p:nvSpPr>
        <p:spPr>
          <a:xfrm>
            <a:off x="780098" y="5261253"/>
            <a:ext cx="6535103" cy="2354104"/>
          </a:xfrm>
          <a:prstGeom prst="roundRect">
            <a:avLst>
              <a:gd name="adj" fmla="val 3977"/>
            </a:avLst>
          </a:prstGeom>
          <a:solidFill>
            <a:srgbClr val="31136C"/>
          </a:solidFill>
          <a:ln w="7620">
            <a:solidFill>
              <a:srgbClr val="4A2C85"/>
            </a:solidFill>
            <a:prstDash val="solid"/>
          </a:ln>
        </p:spPr>
      </p:sp>
      <p:pic>
        <p:nvPicPr>
          <p:cNvPr id="14" name="Image 2" descr="preencoded.png">    </p:cNvPr>
          <p:cNvPicPr>
            <a:picLocks noChangeAspect="1"/>
          </p:cNvPicPr>
          <p:nvPr/>
        </p:nvPicPr>
        <p:blipFill>
          <a:blip r:embed="rId3"/>
          <a:stretch>
            <a:fillRect/>
          </a:stretch>
        </p:blipFill>
        <p:spPr>
          <a:xfrm>
            <a:off x="3890962" y="6242447"/>
            <a:ext cx="313373" cy="391716"/>
          </a:xfrm>
          <a:prstGeom prst="rect">
            <a:avLst/>
          </a:prstGeom>
        </p:spPr>
      </p:pic>
      <p:sp>
        <p:nvSpPr>
          <p:cNvPr id="15" name="Text 10"/>
          <p:cNvSpPr/>
          <p:nvPr/>
        </p:nvSpPr>
        <p:spPr>
          <a:xfrm>
            <a:off x="7538085" y="5484138"/>
            <a:ext cx="4372451" cy="348258"/>
          </a:xfrm>
          <a:prstGeom prst="rect">
            <a:avLst/>
          </a:prstGeom>
          <a:noFill/>
          <a:ln/>
        </p:spPr>
        <p:txBody>
          <a:bodyPr wrap="none" lIns="0" tIns="0" rIns="0" bIns="0" rtlCol="0" anchor="t"/>
          <a:lstStyle/>
          <a:p>
            <a:pPr algn="l" indent="0" marL="0">
              <a:lnSpc>
                <a:spcPts val="2700"/>
              </a:lnSpc>
              <a:buNone/>
            </a:pPr>
            <a:r>
              <a:rPr lang="en-US" sz="2150" b="1" dirty="0">
                <a:solidFill>
                  <a:srgbClr val="DCD7E5"/>
                </a:solidFill>
                <a:latin typeface="Roboto Bold" pitchFamily="34" charset="0"/>
                <a:ea typeface="Roboto Bold" pitchFamily="34" charset="-122"/>
                <a:cs typeface="Roboto Bold" pitchFamily="34" charset="-120"/>
              </a:rPr>
              <a:t>Можливий розвиток досліджень</a:t>
            </a:r>
            <a:endParaRPr lang="en-US" sz="2150" dirty="0"/>
          </a:p>
        </p:txBody>
      </p:sp>
      <p:sp>
        <p:nvSpPr>
          <p:cNvPr id="16" name="Text 11"/>
          <p:cNvSpPr/>
          <p:nvPr/>
        </p:nvSpPr>
        <p:spPr>
          <a:xfrm>
            <a:off x="7538085" y="5966103"/>
            <a:ext cx="6089333" cy="1426369"/>
          </a:xfrm>
          <a:prstGeom prst="rect">
            <a:avLst/>
          </a:prstGeom>
          <a:noFill/>
          <a:ln/>
        </p:spPr>
        <p:txBody>
          <a:bodyPr wrap="square" lIns="0" tIns="0" rIns="0" bIns="0" rtlCol="0" anchor="t"/>
          <a:lstStyle/>
          <a:p>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Дизайн та прототипування проміжних представлень (IR). Розробка дослідницьких компіляторів. Інтеграція формальної верифікації. Компіляція TypeScript у WASM для блокчейнів.</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8893" y="525542"/>
            <a:ext cx="4777978" cy="597218"/>
          </a:xfrm>
          <a:prstGeom prst="rect">
            <a:avLst/>
          </a:prstGeom>
          <a:noFill/>
          <a:ln/>
        </p:spPr>
        <p:txBody>
          <a:bodyPr wrap="none" lIns="0" tIns="0" rIns="0" bIns="0" rtlCol="0" anchor="t"/>
          <a:lstStyle/>
          <a:p>
            <a:pPr algn="l" indent="0" marL="0">
              <a:lnSpc>
                <a:spcPts val="4700"/>
              </a:lnSpc>
              <a:buNone/>
            </a:pPr>
            <a:r>
              <a:rPr lang="en-US" sz="3750" b="1" dirty="0">
                <a:solidFill>
                  <a:srgbClr val="F2F0F4"/>
                </a:solidFill>
                <a:latin typeface="Roboto Bold" pitchFamily="34" charset="0"/>
                <a:ea typeface="Roboto Bold" pitchFamily="34" charset="-122"/>
                <a:cs typeface="Roboto Bold" pitchFamily="34" charset="-120"/>
              </a:rPr>
              <a:t>Дослідження</a:t>
            </a:r>
            <a:endParaRPr lang="en-US" sz="3750" dirty="0"/>
          </a:p>
        </p:txBody>
      </p:sp>
      <p:sp>
        <p:nvSpPr>
          <p:cNvPr id="3" name="Text 1"/>
          <p:cNvSpPr/>
          <p:nvPr/>
        </p:nvSpPr>
        <p:spPr>
          <a:xfrm>
            <a:off x="668893" y="1600438"/>
            <a:ext cx="4208264" cy="298609"/>
          </a:xfrm>
          <a:prstGeom prst="rect">
            <a:avLst/>
          </a:prstGeom>
          <a:noFill/>
          <a:ln/>
        </p:spPr>
        <p:txBody>
          <a:bodyPr wrap="none" lIns="0" tIns="0" rIns="0" bIns="0" rtlCol="0" anchor="t"/>
          <a:lstStyle/>
          <a:p>
            <a:pPr algn="l" indent="0" marL="0">
              <a:lnSpc>
                <a:spcPts val="2350"/>
              </a:lnSpc>
              <a:buNone/>
            </a:pPr>
            <a:r>
              <a:rPr lang="en-US" sz="1850" b="1" dirty="0">
                <a:solidFill>
                  <a:srgbClr val="F2F0F4"/>
                </a:solidFill>
                <a:latin typeface="Roboto Bold" pitchFamily="34" charset="0"/>
                <a:ea typeface="Roboto Bold" pitchFamily="34" charset="-122"/>
                <a:cs typeface="Roboto Bold" pitchFamily="34" charset="-120"/>
              </a:rPr>
              <a:t>Актуальність та стан розвитку галузі</a:t>
            </a:r>
            <a:endParaRPr lang="en-US" sz="1850" dirty="0"/>
          </a:p>
        </p:txBody>
      </p:sp>
      <p:sp>
        <p:nvSpPr>
          <p:cNvPr id="4" name="Text 2"/>
          <p:cNvSpPr/>
          <p:nvPr/>
        </p:nvSpPr>
        <p:spPr>
          <a:xfrm>
            <a:off x="668893" y="2090142"/>
            <a:ext cx="6413182" cy="917258"/>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Стрімкий розвиток dApps вимагає нових інструментів. Solidity є домінуючою мовою для EVM. TypeScript — стандарт для інфраструктури dApps. Цей дуалізм створює потребу у надійній взаємодії та компіляції.</a:t>
            </a:r>
            <a:endParaRPr lang="en-US" sz="1500" dirty="0"/>
          </a:p>
        </p:txBody>
      </p:sp>
      <p:pic>
        <p:nvPicPr>
          <p:cNvPr id="5" name="Image 0" descr="preencoded.png">    </p:cNvPr>
          <p:cNvPicPr>
            <a:picLocks noChangeAspect="1"/>
          </p:cNvPicPr>
          <p:nvPr/>
        </p:nvPicPr>
        <p:blipFill>
          <a:blip r:embed="rId1"/>
          <a:stretch>
            <a:fillRect/>
          </a:stretch>
        </p:blipFill>
        <p:spPr>
          <a:xfrm>
            <a:off x="668893" y="3222308"/>
            <a:ext cx="6413182" cy="4387929"/>
          </a:xfrm>
          <a:prstGeom prst="rect">
            <a:avLst/>
          </a:prstGeom>
        </p:spPr>
      </p:pic>
      <p:sp>
        <p:nvSpPr>
          <p:cNvPr id="6" name="Text 3"/>
          <p:cNvSpPr/>
          <p:nvPr/>
        </p:nvSpPr>
        <p:spPr>
          <a:xfrm>
            <a:off x="7555944" y="1600438"/>
            <a:ext cx="3920133" cy="298609"/>
          </a:xfrm>
          <a:prstGeom prst="rect">
            <a:avLst/>
          </a:prstGeom>
          <a:noFill/>
          <a:ln/>
        </p:spPr>
        <p:txBody>
          <a:bodyPr wrap="none" lIns="0" tIns="0" rIns="0" bIns="0" rtlCol="0" anchor="t"/>
          <a:lstStyle/>
          <a:p>
            <a:pPr algn="l" indent="0" marL="0">
              <a:lnSpc>
                <a:spcPts val="2350"/>
              </a:lnSpc>
              <a:buNone/>
            </a:pPr>
            <a:r>
              <a:rPr lang="en-US" sz="1850" b="1" dirty="0">
                <a:solidFill>
                  <a:srgbClr val="F2F0F4"/>
                </a:solidFill>
                <a:latin typeface="Roboto Bold" pitchFamily="34" charset="0"/>
                <a:ea typeface="Roboto Bold" pitchFamily="34" charset="-122"/>
                <a:cs typeface="Roboto Bold" pitchFamily="34" charset="-120"/>
              </a:rPr>
              <a:t>Визначення напряму дослідження</a:t>
            </a:r>
            <a:endParaRPr lang="en-US" sz="1850" dirty="0"/>
          </a:p>
        </p:txBody>
      </p:sp>
      <p:sp>
        <p:nvSpPr>
          <p:cNvPr id="7" name="Text 4"/>
          <p:cNvSpPr/>
          <p:nvPr/>
        </p:nvSpPr>
        <p:spPr>
          <a:xfrm>
            <a:off x="7555944" y="2090142"/>
            <a:ext cx="6413182" cy="917258"/>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Вивчення інтеграції TypeScript у розробку смарт-контрактів для EVM. Аналіз існуючих інструментів взаємодії з Solidity. Обґрунтування викликів та перспектив прямої компіляції TypeScript у Solidity.</a:t>
            </a:r>
            <a:endParaRPr lang="en-US" sz="1500" dirty="0"/>
          </a:p>
        </p:txBody>
      </p:sp>
      <p:sp>
        <p:nvSpPr>
          <p:cNvPr id="8" name="Text 5"/>
          <p:cNvSpPr/>
          <p:nvPr/>
        </p:nvSpPr>
        <p:spPr>
          <a:xfrm>
            <a:off x="7555944" y="3198495"/>
            <a:ext cx="2388989" cy="298609"/>
          </a:xfrm>
          <a:prstGeom prst="rect">
            <a:avLst/>
          </a:prstGeom>
          <a:noFill/>
          <a:ln/>
        </p:spPr>
        <p:txBody>
          <a:bodyPr wrap="none" lIns="0" tIns="0" rIns="0" bIns="0" rtlCol="0" anchor="t"/>
          <a:lstStyle/>
          <a:p>
            <a:pPr algn="l" indent="0" marL="0">
              <a:lnSpc>
                <a:spcPts val="2350"/>
              </a:lnSpc>
              <a:buNone/>
            </a:pPr>
            <a:r>
              <a:rPr lang="en-US" sz="1850" b="1" dirty="0">
                <a:solidFill>
                  <a:srgbClr val="F2F0F4"/>
                </a:solidFill>
                <a:latin typeface="Roboto Bold" pitchFamily="34" charset="0"/>
                <a:ea typeface="Roboto Bold" pitchFamily="34" charset="-122"/>
                <a:cs typeface="Roboto Bold" pitchFamily="34" charset="-120"/>
              </a:rPr>
              <a:t>Об'єкт дослідження</a:t>
            </a:r>
            <a:endParaRPr lang="en-US" sz="1850" dirty="0"/>
          </a:p>
        </p:txBody>
      </p:sp>
      <p:sp>
        <p:nvSpPr>
          <p:cNvPr id="9" name="Text 6"/>
          <p:cNvSpPr/>
          <p:nvPr/>
        </p:nvSpPr>
        <p:spPr>
          <a:xfrm>
            <a:off x="7555944" y="3688199"/>
            <a:ext cx="6413182" cy="917258"/>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Процеси розробки та компіляції ПЗ у блокчейн-середовищі. Взаємодія між TypeScript та Solidity. Інструментарій взаємодії та теоретична можливість транскомпіляції TypeScript у Solidity для EVM.</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97229"/>
          </a:xfrm>
          <a:prstGeom prst="rect">
            <a:avLst/>
          </a:prstGeom>
        </p:spPr>
      </p:pic>
      <p:sp>
        <p:nvSpPr>
          <p:cNvPr id="3" name="Text 0"/>
          <p:cNvSpPr/>
          <p:nvPr/>
        </p:nvSpPr>
        <p:spPr>
          <a:xfrm>
            <a:off x="727234" y="3333393"/>
            <a:ext cx="6828711" cy="649248"/>
          </a:xfrm>
          <a:prstGeom prst="rect">
            <a:avLst/>
          </a:prstGeom>
          <a:noFill/>
          <a:ln/>
        </p:spPr>
        <p:txBody>
          <a:bodyPr wrap="none" lIns="0" tIns="0" rIns="0" bIns="0" rtlCol="0" anchor="t"/>
          <a:lstStyle/>
          <a:p>
            <a:pPr algn="l" indent="0" marL="0">
              <a:lnSpc>
                <a:spcPts val="5100"/>
              </a:lnSpc>
              <a:buNone/>
            </a:pPr>
            <a:r>
              <a:rPr lang="en-US" sz="4050" b="1" dirty="0">
                <a:solidFill>
                  <a:srgbClr val="F2F0F4"/>
                </a:solidFill>
                <a:latin typeface="Roboto Bold" pitchFamily="34" charset="0"/>
                <a:ea typeface="Roboto Bold" pitchFamily="34" charset="-122"/>
                <a:cs typeface="Roboto Bold" pitchFamily="34" charset="-120"/>
              </a:rPr>
              <a:t>Огляд літератури (аналогів)</a:t>
            </a:r>
            <a:endParaRPr lang="en-US" sz="4050" dirty="0"/>
          </a:p>
        </p:txBody>
      </p:sp>
      <p:sp>
        <p:nvSpPr>
          <p:cNvPr id="4" name="Shape 1"/>
          <p:cNvSpPr/>
          <p:nvPr/>
        </p:nvSpPr>
        <p:spPr>
          <a:xfrm>
            <a:off x="727234" y="4294227"/>
            <a:ext cx="4253389" cy="3199090"/>
          </a:xfrm>
          <a:prstGeom prst="roundRect">
            <a:avLst>
              <a:gd name="adj" fmla="val 2728"/>
            </a:avLst>
          </a:prstGeom>
          <a:solidFill>
            <a:srgbClr val="31136C"/>
          </a:solidFill>
          <a:ln w="7620">
            <a:solidFill>
              <a:srgbClr val="4A2C85"/>
            </a:solidFill>
            <a:prstDash val="solid"/>
          </a:ln>
        </p:spPr>
      </p:sp>
      <p:sp>
        <p:nvSpPr>
          <p:cNvPr id="5" name="Text 2"/>
          <p:cNvSpPr/>
          <p:nvPr/>
        </p:nvSpPr>
        <p:spPr>
          <a:xfrm>
            <a:off x="942618" y="4509611"/>
            <a:ext cx="3226475" cy="324564"/>
          </a:xfrm>
          <a:prstGeom prst="rect">
            <a:avLst/>
          </a:prstGeom>
          <a:noFill/>
          <a:ln/>
        </p:spPr>
        <p:txBody>
          <a:bodyPr wrap="none" lIns="0" tIns="0" rIns="0" bIns="0" rtlCol="0" anchor="t"/>
          <a:lstStyle/>
          <a:p>
            <a:pPr algn="l" indent="0" marL="0">
              <a:lnSpc>
                <a:spcPts val="2550"/>
              </a:lnSpc>
              <a:buNone/>
            </a:pPr>
            <a:r>
              <a:rPr lang="en-US" sz="2000" b="1" dirty="0">
                <a:solidFill>
                  <a:srgbClr val="DCD7E5"/>
                </a:solidFill>
                <a:latin typeface="Roboto Bold" pitchFamily="34" charset="0"/>
                <a:ea typeface="Roboto Bold" pitchFamily="34" charset="-122"/>
                <a:cs typeface="Roboto Bold" pitchFamily="34" charset="-120"/>
              </a:rPr>
              <a:t>Основні джерела та теорії</a:t>
            </a:r>
            <a:endParaRPr lang="en-US" sz="2000" dirty="0"/>
          </a:p>
        </p:txBody>
      </p:sp>
      <p:sp>
        <p:nvSpPr>
          <p:cNvPr id="6" name="Text 3"/>
          <p:cNvSpPr/>
          <p:nvPr/>
        </p:nvSpPr>
        <p:spPr>
          <a:xfrm>
            <a:off x="942618" y="4958834"/>
            <a:ext cx="3822621" cy="1662113"/>
          </a:xfrm>
          <a:prstGeom prst="rect">
            <a:avLst/>
          </a:prstGeom>
          <a:noFill/>
          <a:ln/>
        </p:spPr>
        <p:txBody>
          <a:bodyPr wrap="squar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Компільоробудування (лексичний, синтаксичний аналіз). Віртуальні машини блокчейну (EVM). Формальна верифікація смарт-контрактів та компіляторів.</a:t>
            </a:r>
            <a:endParaRPr lang="en-US" sz="1600" dirty="0"/>
          </a:p>
        </p:txBody>
      </p:sp>
      <p:sp>
        <p:nvSpPr>
          <p:cNvPr id="7" name="Shape 4"/>
          <p:cNvSpPr/>
          <p:nvPr/>
        </p:nvSpPr>
        <p:spPr>
          <a:xfrm>
            <a:off x="5188387" y="4294227"/>
            <a:ext cx="4253508" cy="3199090"/>
          </a:xfrm>
          <a:prstGeom prst="roundRect">
            <a:avLst>
              <a:gd name="adj" fmla="val 2728"/>
            </a:avLst>
          </a:prstGeom>
          <a:solidFill>
            <a:srgbClr val="31136C"/>
          </a:solidFill>
          <a:ln w="7620">
            <a:solidFill>
              <a:srgbClr val="4A2C85"/>
            </a:solidFill>
            <a:prstDash val="solid"/>
          </a:ln>
        </p:spPr>
      </p:sp>
      <p:sp>
        <p:nvSpPr>
          <p:cNvPr id="8" name="Text 5"/>
          <p:cNvSpPr/>
          <p:nvPr/>
        </p:nvSpPr>
        <p:spPr>
          <a:xfrm>
            <a:off x="5403771" y="4509611"/>
            <a:ext cx="3480554" cy="324564"/>
          </a:xfrm>
          <a:prstGeom prst="rect">
            <a:avLst/>
          </a:prstGeom>
          <a:noFill/>
          <a:ln/>
        </p:spPr>
        <p:txBody>
          <a:bodyPr wrap="none" lIns="0" tIns="0" rIns="0" bIns="0" rtlCol="0" anchor="t"/>
          <a:lstStyle/>
          <a:p>
            <a:pPr algn="l" indent="0" marL="0">
              <a:lnSpc>
                <a:spcPts val="2550"/>
              </a:lnSpc>
              <a:buNone/>
            </a:pPr>
            <a:r>
              <a:rPr lang="en-US" sz="2000" b="1" dirty="0">
                <a:solidFill>
                  <a:srgbClr val="DCD7E5"/>
                </a:solidFill>
                <a:latin typeface="Roboto Bold" pitchFamily="34" charset="0"/>
                <a:ea typeface="Roboto Bold" pitchFamily="34" charset="-122"/>
                <a:cs typeface="Roboto Bold" pitchFamily="34" charset="-120"/>
              </a:rPr>
              <a:t>Важливі практичні джерела</a:t>
            </a:r>
            <a:endParaRPr lang="en-US" sz="2000" dirty="0"/>
          </a:p>
        </p:txBody>
      </p:sp>
      <p:sp>
        <p:nvSpPr>
          <p:cNvPr id="9" name="Text 6"/>
          <p:cNvSpPr/>
          <p:nvPr/>
        </p:nvSpPr>
        <p:spPr>
          <a:xfrm>
            <a:off x="5403771" y="4958834"/>
            <a:ext cx="3822740" cy="332423"/>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DCD7E5"/>
                </a:solidFill>
                <a:latin typeface="Heebo Light" pitchFamily="34" charset="0"/>
                <a:ea typeface="Heebo Light" pitchFamily="34" charset="-122"/>
                <a:cs typeface="Heebo Light" pitchFamily="34" charset="-120"/>
              </a:rPr>
              <a:t>Hardhat, Truffle, ethers.js</a:t>
            </a:r>
            <a:endParaRPr lang="en-US" sz="1600" dirty="0"/>
          </a:p>
        </p:txBody>
      </p:sp>
      <p:sp>
        <p:nvSpPr>
          <p:cNvPr id="10" name="Text 7"/>
          <p:cNvSpPr/>
          <p:nvPr/>
        </p:nvSpPr>
        <p:spPr>
          <a:xfrm>
            <a:off x="5403771" y="5363885"/>
            <a:ext cx="3822740" cy="332423"/>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DCD7E5"/>
                </a:solidFill>
                <a:latin typeface="Heebo Light" pitchFamily="34" charset="0"/>
                <a:ea typeface="Heebo Light" pitchFamily="34" charset="-122"/>
                <a:cs typeface="Heebo Light" pitchFamily="34" charset="-120"/>
              </a:rPr>
              <a:t>TypeChain, Abitype, Wagmi, Viem</a:t>
            </a:r>
            <a:endParaRPr lang="en-US" sz="1600" dirty="0"/>
          </a:p>
        </p:txBody>
      </p:sp>
      <p:sp>
        <p:nvSpPr>
          <p:cNvPr id="11" name="Text 8"/>
          <p:cNvSpPr/>
          <p:nvPr/>
        </p:nvSpPr>
        <p:spPr>
          <a:xfrm>
            <a:off x="5403771" y="5768935"/>
            <a:ext cx="3822740" cy="664845"/>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DCD7E5"/>
                </a:solidFill>
                <a:latin typeface="Heebo Light" pitchFamily="34" charset="0"/>
                <a:ea typeface="Heebo Light" pitchFamily="34" charset="-122"/>
                <a:cs typeface="Heebo Light" pitchFamily="34" charset="-120"/>
              </a:rPr>
              <a:t>Azle для ICP, AssemblyScript для WASM</a:t>
            </a:r>
            <a:endParaRPr lang="en-US" sz="1600" dirty="0"/>
          </a:p>
        </p:txBody>
      </p:sp>
      <p:sp>
        <p:nvSpPr>
          <p:cNvPr id="12" name="Shape 9"/>
          <p:cNvSpPr/>
          <p:nvPr/>
        </p:nvSpPr>
        <p:spPr>
          <a:xfrm>
            <a:off x="9649658" y="4294227"/>
            <a:ext cx="4253389" cy="3199090"/>
          </a:xfrm>
          <a:prstGeom prst="roundRect">
            <a:avLst>
              <a:gd name="adj" fmla="val 2728"/>
            </a:avLst>
          </a:prstGeom>
          <a:solidFill>
            <a:srgbClr val="31136C"/>
          </a:solidFill>
          <a:ln w="7620">
            <a:solidFill>
              <a:srgbClr val="4A2C85"/>
            </a:solidFill>
            <a:prstDash val="solid"/>
          </a:ln>
        </p:spPr>
      </p:sp>
      <p:sp>
        <p:nvSpPr>
          <p:cNvPr id="13" name="Text 10"/>
          <p:cNvSpPr/>
          <p:nvPr/>
        </p:nvSpPr>
        <p:spPr>
          <a:xfrm>
            <a:off x="9865043" y="4509611"/>
            <a:ext cx="3822621" cy="649129"/>
          </a:xfrm>
          <a:prstGeom prst="rect">
            <a:avLst/>
          </a:prstGeom>
          <a:noFill/>
          <a:ln/>
        </p:spPr>
        <p:txBody>
          <a:bodyPr wrap="square" lIns="0" tIns="0" rIns="0" bIns="0" rtlCol="0" anchor="t"/>
          <a:lstStyle/>
          <a:p>
            <a:pPr algn="l" indent="0" marL="0">
              <a:lnSpc>
                <a:spcPts val="2550"/>
              </a:lnSpc>
              <a:buNone/>
            </a:pPr>
            <a:r>
              <a:rPr lang="en-US" sz="2000" b="1" dirty="0">
                <a:solidFill>
                  <a:srgbClr val="DCD7E5"/>
                </a:solidFill>
                <a:latin typeface="Roboto Bold" pitchFamily="34" charset="0"/>
                <a:ea typeface="Roboto Bold" pitchFamily="34" charset="-122"/>
                <a:cs typeface="Roboto Bold" pitchFamily="34" charset="-120"/>
              </a:rPr>
              <a:t>Прогалини у наявних дослідженнях</a:t>
            </a:r>
            <a:endParaRPr lang="en-US" sz="2000" dirty="0"/>
          </a:p>
        </p:txBody>
      </p:sp>
      <p:sp>
        <p:nvSpPr>
          <p:cNvPr id="14" name="Text 11"/>
          <p:cNvSpPr/>
          <p:nvPr/>
        </p:nvSpPr>
        <p:spPr>
          <a:xfrm>
            <a:off x="9865043" y="5283398"/>
            <a:ext cx="3822621" cy="1994535"/>
          </a:xfrm>
          <a:prstGeom prst="rect">
            <a:avLst/>
          </a:prstGeom>
          <a:noFill/>
          <a:ln/>
        </p:spPr>
        <p:txBody>
          <a:bodyPr wrap="squar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Відсутність зрілої та широко прийнятої компіляції TypeScript у Solidity. Фундаментальний семантичний розрив та обмеження EVM. Необхідність подальших теоретичних досліджень.</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4354" y="790337"/>
            <a:ext cx="5557480" cy="694730"/>
          </a:xfrm>
          <a:prstGeom prst="rect">
            <a:avLst/>
          </a:prstGeom>
          <a:noFill/>
          <a:ln/>
        </p:spPr>
        <p:txBody>
          <a:bodyPr wrap="none" lIns="0" tIns="0" rIns="0" bIns="0" rtlCol="0" anchor="t"/>
          <a:lstStyle/>
          <a:p>
            <a:pPr algn="l" indent="0" marL="0">
              <a:lnSpc>
                <a:spcPts val="5450"/>
              </a:lnSpc>
              <a:buNone/>
            </a:pPr>
            <a:r>
              <a:rPr lang="en-US" sz="4350" b="1" dirty="0">
                <a:solidFill>
                  <a:srgbClr val="F2F0F4"/>
                </a:solidFill>
                <a:latin typeface="Roboto Bold" pitchFamily="34" charset="0"/>
                <a:ea typeface="Roboto Bold" pitchFamily="34" charset="-122"/>
                <a:cs typeface="Roboto Bold" pitchFamily="34" charset="-120"/>
              </a:rPr>
              <a:t>Постановка задачі</a:t>
            </a:r>
            <a:endParaRPr lang="en-US" sz="4350" dirty="0"/>
          </a:p>
        </p:txBody>
      </p:sp>
      <p:pic>
        <p:nvPicPr>
          <p:cNvPr id="4" name="Image 1" descr="preencoded.png">    </p:cNvPr>
          <p:cNvPicPr>
            <a:picLocks noChangeAspect="1"/>
          </p:cNvPicPr>
          <p:nvPr/>
        </p:nvPicPr>
        <p:blipFill>
          <a:blip r:embed="rId2"/>
          <a:stretch>
            <a:fillRect/>
          </a:stretch>
        </p:blipFill>
        <p:spPr>
          <a:xfrm>
            <a:off x="6264354" y="1818442"/>
            <a:ext cx="1111448" cy="1992154"/>
          </a:xfrm>
          <a:prstGeom prst="rect">
            <a:avLst/>
          </a:prstGeom>
        </p:spPr>
      </p:pic>
      <p:sp>
        <p:nvSpPr>
          <p:cNvPr id="5" name="Text 1"/>
          <p:cNvSpPr/>
          <p:nvPr/>
        </p:nvSpPr>
        <p:spPr>
          <a:xfrm>
            <a:off x="7598092" y="2040731"/>
            <a:ext cx="2778681" cy="347305"/>
          </a:xfrm>
          <a:prstGeom prst="rect">
            <a:avLst/>
          </a:prstGeom>
          <a:noFill/>
          <a:ln/>
        </p:spPr>
        <p:txBody>
          <a:bodyPr wrap="none" lIns="0" tIns="0" rIns="0" bIns="0" rtlCol="0" anchor="t"/>
          <a:lstStyle/>
          <a:p>
            <a:pPr algn="l" indent="0" marL="0">
              <a:lnSpc>
                <a:spcPts val="2700"/>
              </a:lnSpc>
              <a:buNone/>
            </a:pPr>
            <a:r>
              <a:rPr lang="en-US" sz="2150" b="1" dirty="0">
                <a:solidFill>
                  <a:srgbClr val="DCD7E5"/>
                </a:solidFill>
                <a:latin typeface="Roboto Bold" pitchFamily="34" charset="0"/>
                <a:ea typeface="Roboto Bold" pitchFamily="34" charset="-122"/>
                <a:cs typeface="Roboto Bold" pitchFamily="34" charset="-120"/>
              </a:rPr>
              <a:t>Проблема</a:t>
            </a:r>
            <a:endParaRPr lang="en-US" sz="2150" dirty="0"/>
          </a:p>
        </p:txBody>
      </p:sp>
      <p:sp>
        <p:nvSpPr>
          <p:cNvPr id="6" name="Text 2"/>
          <p:cNvSpPr/>
          <p:nvPr/>
        </p:nvSpPr>
        <p:spPr>
          <a:xfrm>
            <a:off x="7598092" y="2521387"/>
            <a:ext cx="6254353" cy="1066919"/>
          </a:xfrm>
          <a:prstGeom prst="rect">
            <a:avLst/>
          </a:prstGeom>
          <a:noFill/>
          <a:ln/>
        </p:spPr>
        <p:txBody>
          <a:bodyPr wrap="square" lIns="0" tIns="0" rIns="0" bIns="0" rtlCol="0" anchor="t"/>
          <a:lstStyle/>
          <a:p>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Недостатня інтеграція TypeScript у Solidity. Відсутність прямої компіляції. Складність розробки, когнітивне навантаження.</a:t>
            </a:r>
            <a:endParaRPr lang="en-US" sz="1750" dirty="0"/>
          </a:p>
        </p:txBody>
      </p:sp>
      <p:pic>
        <p:nvPicPr>
          <p:cNvPr id="7" name="Image 2" descr="preencoded.png">    </p:cNvPr>
          <p:cNvPicPr>
            <a:picLocks noChangeAspect="1"/>
          </p:cNvPicPr>
          <p:nvPr/>
        </p:nvPicPr>
        <p:blipFill>
          <a:blip r:embed="rId3"/>
          <a:stretch>
            <a:fillRect/>
          </a:stretch>
        </p:blipFill>
        <p:spPr>
          <a:xfrm>
            <a:off x="6264354" y="3810595"/>
            <a:ext cx="1111448" cy="1992154"/>
          </a:xfrm>
          <a:prstGeom prst="rect">
            <a:avLst/>
          </a:prstGeom>
        </p:spPr>
      </p:pic>
      <p:sp>
        <p:nvSpPr>
          <p:cNvPr id="8" name="Text 3"/>
          <p:cNvSpPr/>
          <p:nvPr/>
        </p:nvSpPr>
        <p:spPr>
          <a:xfrm>
            <a:off x="7598092" y="4032885"/>
            <a:ext cx="2784515" cy="347305"/>
          </a:xfrm>
          <a:prstGeom prst="rect">
            <a:avLst/>
          </a:prstGeom>
          <a:noFill/>
          <a:ln/>
        </p:spPr>
        <p:txBody>
          <a:bodyPr wrap="none" lIns="0" tIns="0" rIns="0" bIns="0" rtlCol="0" anchor="t"/>
          <a:lstStyle/>
          <a:p>
            <a:pPr algn="l" indent="0" marL="0">
              <a:lnSpc>
                <a:spcPts val="2700"/>
              </a:lnSpc>
              <a:buNone/>
            </a:pPr>
            <a:r>
              <a:rPr lang="en-US" sz="2150" b="1" dirty="0">
                <a:solidFill>
                  <a:srgbClr val="DCD7E5"/>
                </a:solidFill>
                <a:latin typeface="Roboto Bold" pitchFamily="34" charset="0"/>
                <a:ea typeface="Roboto Bold" pitchFamily="34" charset="-122"/>
                <a:cs typeface="Roboto Bold" pitchFamily="34" charset="-120"/>
              </a:rPr>
              <a:t>Очікувані результати</a:t>
            </a:r>
            <a:endParaRPr lang="en-US" sz="2150" dirty="0"/>
          </a:p>
        </p:txBody>
      </p:sp>
      <p:sp>
        <p:nvSpPr>
          <p:cNvPr id="9" name="Text 4"/>
          <p:cNvSpPr/>
          <p:nvPr/>
        </p:nvSpPr>
        <p:spPr>
          <a:xfrm>
            <a:off x="7598092" y="4513540"/>
            <a:ext cx="6254353" cy="1066919"/>
          </a:xfrm>
          <a:prstGeom prst="rect">
            <a:avLst/>
          </a:prstGeom>
          <a:noFill/>
          <a:ln/>
        </p:spPr>
        <p:txBody>
          <a:bodyPr wrap="square" lIns="0" tIns="0" rIns="0" bIns="0" rtlCol="0" anchor="t"/>
          <a:lstStyle/>
          <a:p>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Всебічний аналіз поточного стану TypeScript у Web3. Окреслення теоретичної прогалини та технічних викликів. Формулювання концептуальних підходів та рекомендацій.</a:t>
            </a:r>
            <a:endParaRPr lang="en-US" sz="1750" dirty="0"/>
          </a:p>
        </p:txBody>
      </p:sp>
      <p:pic>
        <p:nvPicPr>
          <p:cNvPr id="10" name="Image 3" descr="preencoded.png">    </p:cNvPr>
          <p:cNvPicPr>
            <a:picLocks noChangeAspect="1"/>
          </p:cNvPicPr>
          <p:nvPr/>
        </p:nvPicPr>
        <p:blipFill>
          <a:blip r:embed="rId4"/>
          <a:stretch>
            <a:fillRect/>
          </a:stretch>
        </p:blipFill>
        <p:spPr>
          <a:xfrm>
            <a:off x="6264354" y="5802749"/>
            <a:ext cx="1111448" cy="1636514"/>
          </a:xfrm>
          <a:prstGeom prst="rect">
            <a:avLst/>
          </a:prstGeom>
        </p:spPr>
      </p:pic>
      <p:sp>
        <p:nvSpPr>
          <p:cNvPr id="11" name="Text 5"/>
          <p:cNvSpPr/>
          <p:nvPr/>
        </p:nvSpPr>
        <p:spPr>
          <a:xfrm>
            <a:off x="7598092" y="6025039"/>
            <a:ext cx="2778681" cy="347305"/>
          </a:xfrm>
          <a:prstGeom prst="rect">
            <a:avLst/>
          </a:prstGeom>
          <a:noFill/>
          <a:ln/>
        </p:spPr>
        <p:txBody>
          <a:bodyPr wrap="none" lIns="0" tIns="0" rIns="0" bIns="0" rtlCol="0" anchor="t"/>
          <a:lstStyle/>
          <a:p>
            <a:pPr algn="l" indent="0" marL="0">
              <a:lnSpc>
                <a:spcPts val="2700"/>
              </a:lnSpc>
              <a:buNone/>
            </a:pPr>
            <a:r>
              <a:rPr lang="en-US" sz="2150" b="1" dirty="0">
                <a:solidFill>
                  <a:srgbClr val="DCD7E5"/>
                </a:solidFill>
                <a:latin typeface="Roboto Bold" pitchFamily="34" charset="0"/>
                <a:ea typeface="Roboto Bold" pitchFamily="34" charset="-122"/>
                <a:cs typeface="Roboto Bold" pitchFamily="34" charset="-120"/>
              </a:rPr>
              <a:t>Вплив</a:t>
            </a:r>
            <a:endParaRPr lang="en-US" sz="2150" dirty="0"/>
          </a:p>
        </p:txBody>
      </p:sp>
      <p:sp>
        <p:nvSpPr>
          <p:cNvPr id="12" name="Text 6"/>
          <p:cNvSpPr/>
          <p:nvPr/>
        </p:nvSpPr>
        <p:spPr>
          <a:xfrm>
            <a:off x="7598092" y="6505694"/>
            <a:ext cx="6254353" cy="711279"/>
          </a:xfrm>
          <a:prstGeom prst="rect">
            <a:avLst/>
          </a:prstGeom>
          <a:noFill/>
          <a:ln/>
        </p:spPr>
        <p:txBody>
          <a:bodyPr wrap="square" lIns="0" tIns="0" rIns="0" bIns="0" rtlCol="0" anchor="t"/>
          <a:lstStyle/>
          <a:p>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Закладення основи для майбутніх реалізацій. Підвищення ефективності та безпеки розробки смарт-контрактів.</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4134" y="545425"/>
            <a:ext cx="4958715" cy="619839"/>
          </a:xfrm>
          <a:prstGeom prst="rect">
            <a:avLst/>
          </a:prstGeom>
          <a:noFill/>
          <a:ln/>
        </p:spPr>
        <p:txBody>
          <a:bodyPr wrap="none" lIns="0" tIns="0" rIns="0" bIns="0" rtlCol="0" anchor="t"/>
          <a:lstStyle/>
          <a:p>
            <a:pPr algn="l" indent="0" marL="0">
              <a:lnSpc>
                <a:spcPts val="4850"/>
              </a:lnSpc>
              <a:buNone/>
            </a:pPr>
            <a:r>
              <a:rPr lang="en-US" sz="3900" b="1" dirty="0">
                <a:solidFill>
                  <a:srgbClr val="F2F0F4"/>
                </a:solidFill>
                <a:latin typeface="Roboto Bold" pitchFamily="34" charset="0"/>
                <a:ea typeface="Roboto Bold" pitchFamily="34" charset="-122"/>
                <a:cs typeface="Roboto Bold" pitchFamily="34" charset="-120"/>
              </a:rPr>
              <a:t>Методологія</a:t>
            </a:r>
            <a:endParaRPr lang="en-US" sz="3900" dirty="0"/>
          </a:p>
        </p:txBody>
      </p:sp>
      <p:sp>
        <p:nvSpPr>
          <p:cNvPr id="3" name="Text 1"/>
          <p:cNvSpPr/>
          <p:nvPr/>
        </p:nvSpPr>
        <p:spPr>
          <a:xfrm>
            <a:off x="694134" y="1660922"/>
            <a:ext cx="2510433" cy="309801"/>
          </a:xfrm>
          <a:prstGeom prst="rect">
            <a:avLst/>
          </a:prstGeom>
          <a:noFill/>
          <a:ln/>
        </p:spPr>
        <p:txBody>
          <a:bodyPr wrap="none" lIns="0" tIns="0" rIns="0" bIns="0" rtlCol="0" anchor="t"/>
          <a:lstStyle/>
          <a:p>
            <a:pPr algn="l" indent="0" marL="0">
              <a:lnSpc>
                <a:spcPts val="2400"/>
              </a:lnSpc>
              <a:buNone/>
            </a:pPr>
            <a:r>
              <a:rPr lang="en-US" sz="1950" b="1" dirty="0">
                <a:solidFill>
                  <a:srgbClr val="F2F0F4"/>
                </a:solidFill>
                <a:latin typeface="Roboto Bold" pitchFamily="34" charset="0"/>
                <a:ea typeface="Roboto Bold" pitchFamily="34" charset="-122"/>
                <a:cs typeface="Roboto Bold" pitchFamily="34" charset="-120"/>
              </a:rPr>
              <a:t>Методи дослідження</a:t>
            </a:r>
            <a:endParaRPr lang="en-US" sz="1950" dirty="0"/>
          </a:p>
        </p:txBody>
      </p:sp>
      <p:sp>
        <p:nvSpPr>
          <p:cNvPr id="4" name="Text 2"/>
          <p:cNvSpPr/>
          <p:nvPr/>
        </p:nvSpPr>
        <p:spPr>
          <a:xfrm>
            <a:off x="694134" y="2168962"/>
            <a:ext cx="6379131" cy="951905"/>
          </a:xfrm>
          <a:prstGeom prst="rect">
            <a:avLst/>
          </a:prstGeom>
          <a:noFill/>
          <a:ln/>
        </p:spPr>
        <p:txBody>
          <a:bodyPr wrap="square" lIns="0" tIns="0" rIns="0" bIns="0" rtlCol="0" anchor="t"/>
          <a:lstStyle/>
          <a:p>
            <a:pPr algn="l" indent="0" marL="0">
              <a:lnSpc>
                <a:spcPts val="2450"/>
              </a:lnSpc>
              <a:buNone/>
            </a:pPr>
            <a:r>
              <a:rPr lang="en-US" sz="1550" dirty="0">
                <a:solidFill>
                  <a:srgbClr val="DCD7E5"/>
                </a:solidFill>
                <a:latin typeface="Heebo Light" pitchFamily="34" charset="0"/>
                <a:ea typeface="Heebo Light" pitchFamily="34" charset="-122"/>
                <a:cs typeface="Heebo Light" pitchFamily="34" charset="-120"/>
              </a:rPr>
              <a:t>Теоретичний аналіз літератури та публікацій. Порівняльний аналіз TypeScript та Solidity. Системний аналіз архітектур Web3-інструментів. Методи індукції та дедукції.</a:t>
            </a:r>
            <a:endParaRPr lang="en-US" sz="1550" dirty="0"/>
          </a:p>
        </p:txBody>
      </p:sp>
      <p:pic>
        <p:nvPicPr>
          <p:cNvPr id="5" name="Image 0" descr="preencoded.png">    </p:cNvPr>
          <p:cNvPicPr>
            <a:picLocks noChangeAspect="1"/>
          </p:cNvPicPr>
          <p:nvPr/>
        </p:nvPicPr>
        <p:blipFill>
          <a:blip r:embed="rId1"/>
          <a:stretch>
            <a:fillRect/>
          </a:stretch>
        </p:blipFill>
        <p:spPr>
          <a:xfrm>
            <a:off x="694134" y="3343989"/>
            <a:ext cx="6379131" cy="4364593"/>
          </a:xfrm>
          <a:prstGeom prst="rect">
            <a:avLst/>
          </a:prstGeom>
        </p:spPr>
      </p:pic>
      <p:sp>
        <p:nvSpPr>
          <p:cNvPr id="6" name="Text 3"/>
          <p:cNvSpPr/>
          <p:nvPr/>
        </p:nvSpPr>
        <p:spPr>
          <a:xfrm>
            <a:off x="7564755" y="1660922"/>
            <a:ext cx="5063133" cy="309801"/>
          </a:xfrm>
          <a:prstGeom prst="rect">
            <a:avLst/>
          </a:prstGeom>
          <a:noFill/>
          <a:ln/>
        </p:spPr>
        <p:txBody>
          <a:bodyPr wrap="none" lIns="0" tIns="0" rIns="0" bIns="0" rtlCol="0" anchor="t"/>
          <a:lstStyle/>
          <a:p>
            <a:pPr algn="l" indent="0" marL="0">
              <a:lnSpc>
                <a:spcPts val="2400"/>
              </a:lnSpc>
              <a:buNone/>
            </a:pPr>
            <a:r>
              <a:rPr lang="en-US" sz="1950" b="1" dirty="0">
                <a:solidFill>
                  <a:srgbClr val="F2F0F4"/>
                </a:solidFill>
                <a:latin typeface="Roboto Bold" pitchFamily="34" charset="0"/>
                <a:ea typeface="Roboto Bold" pitchFamily="34" charset="-122"/>
                <a:cs typeface="Roboto Bold" pitchFamily="34" charset="-120"/>
              </a:rPr>
              <a:t>Використаний інструментарій та технології</a:t>
            </a:r>
            <a:endParaRPr lang="en-US" sz="1950" dirty="0"/>
          </a:p>
        </p:txBody>
      </p:sp>
      <p:sp>
        <p:nvSpPr>
          <p:cNvPr id="7" name="Text 4"/>
          <p:cNvSpPr/>
          <p:nvPr/>
        </p:nvSpPr>
        <p:spPr>
          <a:xfrm>
            <a:off x="7564755" y="2168962"/>
            <a:ext cx="6379131"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CD7E5"/>
                </a:solidFill>
                <a:latin typeface="Heebo Light" pitchFamily="34" charset="0"/>
                <a:ea typeface="Heebo Light" pitchFamily="34" charset="-122"/>
                <a:cs typeface="Heebo Light" pitchFamily="34" charset="-120"/>
              </a:rPr>
              <a:t>Компілятори: tsc, solc</a:t>
            </a:r>
            <a:endParaRPr lang="en-US" sz="1550" dirty="0"/>
          </a:p>
        </p:txBody>
      </p:sp>
      <p:sp>
        <p:nvSpPr>
          <p:cNvPr id="8" name="Text 5"/>
          <p:cNvSpPr/>
          <p:nvPr/>
        </p:nvSpPr>
        <p:spPr>
          <a:xfrm>
            <a:off x="7564755" y="2555677"/>
            <a:ext cx="6379131"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CD7E5"/>
                </a:solidFill>
                <a:latin typeface="Heebo Light" pitchFamily="34" charset="0"/>
                <a:ea typeface="Heebo Light" pitchFamily="34" charset="-122"/>
                <a:cs typeface="Heebo Light" pitchFamily="34" charset="-120"/>
              </a:rPr>
              <a:t>Фреймворки: Hardhat, Truffle</a:t>
            </a:r>
            <a:endParaRPr lang="en-US" sz="1550" dirty="0"/>
          </a:p>
        </p:txBody>
      </p:sp>
      <p:sp>
        <p:nvSpPr>
          <p:cNvPr id="9" name="Text 6"/>
          <p:cNvSpPr/>
          <p:nvPr/>
        </p:nvSpPr>
        <p:spPr>
          <a:xfrm>
            <a:off x="7564755" y="2942392"/>
            <a:ext cx="6379131"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CD7E5"/>
                </a:solidFill>
                <a:latin typeface="Heebo Light" pitchFamily="34" charset="0"/>
                <a:ea typeface="Heebo Light" pitchFamily="34" charset="-122"/>
                <a:cs typeface="Heebo Light" pitchFamily="34" charset="-120"/>
              </a:rPr>
              <a:t>Бібліотеки: ethers.js, web3.js</a:t>
            </a:r>
            <a:endParaRPr lang="en-US" sz="1550" dirty="0"/>
          </a:p>
        </p:txBody>
      </p:sp>
      <p:sp>
        <p:nvSpPr>
          <p:cNvPr id="10" name="Text 7"/>
          <p:cNvSpPr/>
          <p:nvPr/>
        </p:nvSpPr>
        <p:spPr>
          <a:xfrm>
            <a:off x="7564755" y="3329107"/>
            <a:ext cx="6379131"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CD7E5"/>
                </a:solidFill>
                <a:latin typeface="Heebo Light" pitchFamily="34" charset="0"/>
                <a:ea typeface="Heebo Light" pitchFamily="34" charset="-122"/>
                <a:cs typeface="Heebo Light" pitchFamily="34" charset="-120"/>
              </a:rPr>
              <a:t>Генерація типів: TypeChain, Abitype, Wagmi, Viem</a:t>
            </a:r>
            <a:endParaRPr lang="en-US" sz="1550" dirty="0"/>
          </a:p>
        </p:txBody>
      </p:sp>
      <p:sp>
        <p:nvSpPr>
          <p:cNvPr id="11" name="Text 8"/>
          <p:cNvSpPr/>
          <p:nvPr/>
        </p:nvSpPr>
        <p:spPr>
          <a:xfrm>
            <a:off x="7564755" y="3715822"/>
            <a:ext cx="6379131"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CD7E5"/>
                </a:solidFill>
                <a:latin typeface="Heebo Light" pitchFamily="34" charset="0"/>
                <a:ea typeface="Heebo Light" pitchFamily="34" charset="-122"/>
                <a:cs typeface="Heebo Light" pitchFamily="34" charset="-120"/>
              </a:rPr>
              <a:t>Аналіз коду: ts-morph, reflect-metadata</a:t>
            </a:r>
            <a:endParaRPr lang="en-US" sz="1550" dirty="0"/>
          </a:p>
        </p:txBody>
      </p:sp>
      <p:sp>
        <p:nvSpPr>
          <p:cNvPr id="12" name="Text 9"/>
          <p:cNvSpPr/>
          <p:nvPr/>
        </p:nvSpPr>
        <p:spPr>
          <a:xfrm>
            <a:off x="7564755" y="4102537"/>
            <a:ext cx="6379131"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CD7E5"/>
                </a:solidFill>
                <a:latin typeface="Heebo Light" pitchFamily="34" charset="0"/>
                <a:ea typeface="Heebo Light" pitchFamily="34" charset="-122"/>
                <a:cs typeface="Heebo Light" pitchFamily="34" charset="-120"/>
              </a:rPr>
              <a:t>Досвід проєктів: Azle, AssemblyScript</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2816" y="489347"/>
            <a:ext cx="13384768" cy="1112282"/>
          </a:xfrm>
          <a:prstGeom prst="rect">
            <a:avLst/>
          </a:prstGeom>
          <a:noFill/>
          <a:ln/>
        </p:spPr>
        <p:txBody>
          <a:bodyPr wrap="square" lIns="0" tIns="0" rIns="0" bIns="0" rtlCol="0" anchor="t"/>
          <a:lstStyle/>
          <a:p>
            <a:pPr algn="l" indent="0" marL="0">
              <a:lnSpc>
                <a:spcPts val="4350"/>
              </a:lnSpc>
              <a:buNone/>
            </a:pPr>
            <a:r>
              <a:rPr lang="en-US" sz="3500" b="1" dirty="0">
                <a:solidFill>
                  <a:srgbClr val="F2F0F4"/>
                </a:solidFill>
                <a:latin typeface="Roboto Bold" pitchFamily="34" charset="0"/>
                <a:ea typeface="Roboto Bold" pitchFamily="34" charset="-122"/>
                <a:cs typeface="Roboto Bold" pitchFamily="34" charset="-120"/>
              </a:rPr>
              <a:t>Архітектура системи для проведення експериментального дослідження</a:t>
            </a:r>
            <a:endParaRPr lang="en-US" sz="3500" dirty="0"/>
          </a:p>
        </p:txBody>
      </p:sp>
      <p:sp>
        <p:nvSpPr>
          <p:cNvPr id="3" name="Text 1"/>
          <p:cNvSpPr/>
          <p:nvPr/>
        </p:nvSpPr>
        <p:spPr>
          <a:xfrm>
            <a:off x="622816" y="1957507"/>
            <a:ext cx="13384768" cy="854393"/>
          </a:xfrm>
          <a:prstGeom prst="rect">
            <a:avLst/>
          </a:prstGeom>
          <a:noFill/>
          <a:ln/>
        </p:spPr>
        <p:txBody>
          <a:bodyPr wrap="square" lIns="0" tIns="0" rIns="0" bIns="0" rtlCol="0" anchor="t"/>
          <a:lstStyle/>
          <a:p>
            <a:pPr algn="l" indent="0" marL="0">
              <a:lnSpc>
                <a:spcPts val="2200"/>
              </a:lnSpc>
              <a:buNone/>
            </a:pPr>
            <a:r>
              <a:rPr lang="en-US" sz="1400" dirty="0">
                <a:solidFill>
                  <a:srgbClr val="DCD7E5"/>
                </a:solidFill>
                <a:latin typeface="Heebo Light" pitchFamily="34" charset="0"/>
                <a:ea typeface="Heebo Light" pitchFamily="34" charset="-122"/>
                <a:cs typeface="Heebo Light" pitchFamily="34" charset="-120"/>
              </a:rPr>
              <a:t>У контексті цього було розроблено прототип програмного забезпечення, що приймає на вхід TypeScript код, написаний спеціальним образом. Він проходить через процес парсингу для отримування AST-дерева, завдяки якому можна отримати головні програмні вузли TypeScript класу і перетворити його на Solidity контракт.</a:t>
            </a:r>
            <a:endParaRPr lang="en-US" sz="1400" dirty="0"/>
          </a:p>
        </p:txBody>
      </p:sp>
      <p:pic>
        <p:nvPicPr>
          <p:cNvPr id="4" name="Image 0" descr="preencoded.png">    </p:cNvPr>
          <p:cNvPicPr>
            <a:picLocks noChangeAspect="1"/>
          </p:cNvPicPr>
          <p:nvPr/>
        </p:nvPicPr>
        <p:blipFill>
          <a:blip r:embed="rId1"/>
          <a:stretch>
            <a:fillRect/>
          </a:stretch>
        </p:blipFill>
        <p:spPr>
          <a:xfrm>
            <a:off x="622816" y="3012043"/>
            <a:ext cx="13384768" cy="2697004"/>
          </a:xfrm>
          <a:prstGeom prst="rect">
            <a:avLst/>
          </a:prstGeom>
        </p:spPr>
      </p:pic>
      <p:sp>
        <p:nvSpPr>
          <p:cNvPr id="5" name="Text 2"/>
          <p:cNvSpPr/>
          <p:nvPr/>
        </p:nvSpPr>
        <p:spPr>
          <a:xfrm>
            <a:off x="622816" y="6069330"/>
            <a:ext cx="2191464" cy="284798"/>
          </a:xfrm>
          <a:prstGeom prst="rect">
            <a:avLst/>
          </a:prstGeom>
          <a:noFill/>
          <a:ln/>
        </p:spPr>
        <p:txBody>
          <a:bodyPr wrap="none" lIns="0" tIns="0" rIns="0" bIns="0" rtlCol="0" anchor="t"/>
          <a:lstStyle/>
          <a:p>
            <a:pPr algn="l" indent="0" marL="0">
              <a:lnSpc>
                <a:spcPts val="2200"/>
              </a:lnSpc>
              <a:buNone/>
            </a:pPr>
            <a:endParaRPr lang="en-US" sz="1400" dirty="0"/>
          </a:p>
        </p:txBody>
      </p:sp>
      <p:sp>
        <p:nvSpPr>
          <p:cNvPr id="6" name="Text 3"/>
          <p:cNvSpPr/>
          <p:nvPr/>
        </p:nvSpPr>
        <p:spPr>
          <a:xfrm>
            <a:off x="3256002" y="5971461"/>
            <a:ext cx="10759083" cy="284798"/>
          </a:xfrm>
          <a:prstGeom prst="rect">
            <a:avLst/>
          </a:prstGeom>
          <a:noFill/>
          <a:ln/>
        </p:spPr>
        <p:txBody>
          <a:bodyPr wrap="none" lIns="0" tIns="0" rIns="0" bIns="0" rtlCol="0" anchor="t"/>
          <a:lstStyle/>
          <a:p>
            <a:pPr algn="l" marL="342900" indent="-342900">
              <a:lnSpc>
                <a:spcPts val="2200"/>
              </a:lnSpc>
              <a:buSzPct val="100000"/>
              <a:buChar char="•"/>
            </a:pPr>
            <a:r>
              <a:rPr lang="en-US" sz="1400" b="1" dirty="0">
                <a:solidFill>
                  <a:srgbClr val="DCD7E5"/>
                </a:solidFill>
                <a:latin typeface="Heebo Light" pitchFamily="34" charset="0"/>
                <a:ea typeface="Heebo Light" pitchFamily="34" charset="-122"/>
                <a:cs typeface="Heebo Light" pitchFamily="34" charset="-120"/>
              </a:rPr>
              <a:t>TypeScript Compiler API</a:t>
            </a:r>
            <a:endParaRPr lang="en-US" sz="1400" dirty="0"/>
          </a:p>
        </p:txBody>
      </p:sp>
      <p:sp>
        <p:nvSpPr>
          <p:cNvPr id="7" name="Text 4"/>
          <p:cNvSpPr/>
          <p:nvPr/>
        </p:nvSpPr>
        <p:spPr>
          <a:xfrm>
            <a:off x="3256002" y="6318528"/>
            <a:ext cx="10759083" cy="284798"/>
          </a:xfrm>
          <a:prstGeom prst="rect">
            <a:avLst/>
          </a:prstGeom>
          <a:noFill/>
          <a:ln/>
        </p:spPr>
        <p:txBody>
          <a:bodyPr wrap="none" lIns="0" tIns="0" rIns="0" bIns="0" rtlCol="0" anchor="t"/>
          <a:lstStyle/>
          <a:p>
            <a:pPr algn="l" marL="342900" indent="-342900">
              <a:lnSpc>
                <a:spcPts val="2200"/>
              </a:lnSpc>
              <a:buSzPct val="100000"/>
              <a:buChar char="•"/>
            </a:pPr>
            <a:r>
              <a:rPr lang="en-US" sz="1400" b="1" dirty="0">
                <a:solidFill>
                  <a:srgbClr val="DCD7E5"/>
                </a:solidFill>
                <a:latin typeface="Heebo Light" pitchFamily="34" charset="0"/>
                <a:ea typeface="Heebo Light" pitchFamily="34" charset="-122"/>
                <a:cs typeface="Heebo Light" pitchFamily="34" charset="-120"/>
              </a:rPr>
              <a:t>Робота з абстрактним синтаксичним деревом</a:t>
            </a:r>
            <a:endParaRPr lang="en-US" sz="1400" dirty="0"/>
          </a:p>
        </p:txBody>
      </p:sp>
      <p:sp>
        <p:nvSpPr>
          <p:cNvPr id="8" name="Text 5"/>
          <p:cNvSpPr/>
          <p:nvPr/>
        </p:nvSpPr>
        <p:spPr>
          <a:xfrm>
            <a:off x="3256002" y="6665595"/>
            <a:ext cx="10759083" cy="284798"/>
          </a:xfrm>
          <a:prstGeom prst="rect">
            <a:avLst/>
          </a:prstGeom>
          <a:noFill/>
          <a:ln/>
        </p:spPr>
        <p:txBody>
          <a:bodyPr wrap="none" lIns="0" tIns="0" rIns="0" bIns="0" rtlCol="0" anchor="t"/>
          <a:lstStyle/>
          <a:p>
            <a:pPr algn="l" marL="342900" indent="-342900">
              <a:lnSpc>
                <a:spcPts val="2200"/>
              </a:lnSpc>
              <a:buSzPct val="100000"/>
              <a:buChar char="•"/>
            </a:pPr>
            <a:r>
              <a:rPr lang="en-US" sz="1400" b="1" dirty="0">
                <a:solidFill>
                  <a:srgbClr val="DCD7E5"/>
                </a:solidFill>
                <a:latin typeface="Heebo Light" pitchFamily="34" charset="0"/>
                <a:ea typeface="Heebo Light" pitchFamily="34" charset="-122"/>
                <a:cs typeface="Heebo Light" pitchFamily="34" charset="-120"/>
              </a:rPr>
              <a:t>Structures</a:t>
            </a:r>
            <a:endParaRPr lang="en-US" sz="1400" dirty="0"/>
          </a:p>
        </p:txBody>
      </p:sp>
      <p:sp>
        <p:nvSpPr>
          <p:cNvPr id="9" name="Text 6"/>
          <p:cNvSpPr/>
          <p:nvPr/>
        </p:nvSpPr>
        <p:spPr>
          <a:xfrm>
            <a:off x="3256002" y="7012662"/>
            <a:ext cx="10759083" cy="284798"/>
          </a:xfrm>
          <a:prstGeom prst="rect">
            <a:avLst/>
          </a:prstGeom>
          <a:noFill/>
          <a:ln/>
        </p:spPr>
        <p:txBody>
          <a:bodyPr wrap="none" lIns="0" tIns="0" rIns="0" bIns="0" rtlCol="0" anchor="t"/>
          <a:lstStyle/>
          <a:p>
            <a:pPr algn="l" marL="342900" indent="-342900">
              <a:lnSpc>
                <a:spcPts val="2200"/>
              </a:lnSpc>
              <a:buSzPct val="100000"/>
              <a:buChar char="•"/>
            </a:pPr>
            <a:r>
              <a:rPr lang="en-US" sz="1400" b="1" dirty="0">
                <a:solidFill>
                  <a:srgbClr val="DCD7E5"/>
                </a:solidFill>
                <a:latin typeface="Heebo Light" pitchFamily="34" charset="0"/>
                <a:ea typeface="Heebo Light" pitchFamily="34" charset="-122"/>
                <a:cs typeface="Heebo Light" pitchFamily="34" charset="-120"/>
              </a:rPr>
              <a:t>Обробка типів</a:t>
            </a:r>
            <a:endParaRPr lang="en-US" sz="1400" dirty="0"/>
          </a:p>
        </p:txBody>
      </p:sp>
      <p:sp>
        <p:nvSpPr>
          <p:cNvPr id="10" name="Text 7"/>
          <p:cNvSpPr/>
          <p:nvPr/>
        </p:nvSpPr>
        <p:spPr>
          <a:xfrm>
            <a:off x="3256002" y="7359729"/>
            <a:ext cx="10759083" cy="284798"/>
          </a:xfrm>
          <a:prstGeom prst="rect">
            <a:avLst/>
          </a:prstGeom>
          <a:noFill/>
          <a:ln/>
        </p:spPr>
        <p:txBody>
          <a:bodyPr wrap="none" lIns="0" tIns="0" rIns="0" bIns="0" rtlCol="0" anchor="t"/>
          <a:lstStyle/>
          <a:p>
            <a:pPr algn="l" marL="342900" indent="-342900">
              <a:lnSpc>
                <a:spcPts val="2200"/>
              </a:lnSpc>
              <a:buSzPct val="100000"/>
              <a:buChar char="•"/>
            </a:pPr>
            <a:r>
              <a:rPr lang="en-US" sz="1400" b="1" dirty="0">
                <a:solidFill>
                  <a:srgbClr val="DCD7E5"/>
                </a:solidFill>
                <a:latin typeface="Heebo Light" pitchFamily="34" charset="0"/>
                <a:ea typeface="Heebo Light" pitchFamily="34" charset="-122"/>
                <a:cs typeface="Heebo Light" pitchFamily="34" charset="-120"/>
              </a:rPr>
              <a:t>Перетворення AST вузлів на Solidy контракт</a:t>
            </a:r>
            <a:endParaRPr lang="en-US" sz="1400" dirty="0"/>
          </a:p>
        </p:txBody>
      </p:sp>
      <p:sp>
        <p:nvSpPr>
          <p:cNvPr id="11" name="Text 8"/>
          <p:cNvSpPr/>
          <p:nvPr/>
        </p:nvSpPr>
        <p:spPr>
          <a:xfrm>
            <a:off x="3256002" y="7706797"/>
            <a:ext cx="10759083" cy="284798"/>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DCD7E5"/>
                </a:solidFill>
                <a:latin typeface="Heebo Light" pitchFamily="34" charset="0"/>
                <a:ea typeface="Heebo Light" pitchFamily="34" charset="-122"/>
                <a:cs typeface="Heebo Light" pitchFamily="34" charset="-120"/>
              </a:rPr>
              <a:t>Можливість обробляти паралельно декілька TypeScript файлів</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10897"/>
          </a:xfrm>
          <a:prstGeom prst="rect">
            <a:avLst/>
          </a:prstGeom>
        </p:spPr>
      </p:pic>
      <p:sp>
        <p:nvSpPr>
          <p:cNvPr id="3" name="Text 0"/>
          <p:cNvSpPr/>
          <p:nvPr/>
        </p:nvSpPr>
        <p:spPr>
          <a:xfrm>
            <a:off x="674965" y="2941201"/>
            <a:ext cx="7462718" cy="602694"/>
          </a:xfrm>
          <a:prstGeom prst="rect">
            <a:avLst/>
          </a:prstGeom>
          <a:noFill/>
          <a:ln/>
        </p:spPr>
        <p:txBody>
          <a:bodyPr wrap="none" lIns="0" tIns="0" rIns="0" bIns="0" rtlCol="0" anchor="t"/>
          <a:lstStyle/>
          <a:p>
            <a:pPr algn="l" indent="0" marL="0">
              <a:lnSpc>
                <a:spcPts val="4700"/>
              </a:lnSpc>
              <a:buNone/>
            </a:pPr>
            <a:r>
              <a:rPr lang="en-US" sz="3750" b="1" dirty="0">
                <a:solidFill>
                  <a:srgbClr val="F2F0F4"/>
                </a:solidFill>
                <a:latin typeface="Roboto Bold" pitchFamily="34" charset="0"/>
                <a:ea typeface="Roboto Bold" pitchFamily="34" charset="-122"/>
                <a:cs typeface="Roboto Bold" pitchFamily="34" charset="-120"/>
              </a:rPr>
              <a:t>Опис програмного забезпечення</a:t>
            </a:r>
            <a:endParaRPr lang="en-US" sz="3750" dirty="0"/>
          </a:p>
        </p:txBody>
      </p:sp>
      <p:sp>
        <p:nvSpPr>
          <p:cNvPr id="4" name="Text 1"/>
          <p:cNvSpPr/>
          <p:nvPr/>
        </p:nvSpPr>
        <p:spPr>
          <a:xfrm>
            <a:off x="674965" y="3833098"/>
            <a:ext cx="13280469"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Процес розробки є гібридним. Поєднує традиційне ПЗ та блокчейн-розробку.</a:t>
            </a:r>
            <a:endParaRPr lang="en-US" sz="1500" dirty="0"/>
          </a:p>
        </p:txBody>
      </p:sp>
      <p:sp>
        <p:nvSpPr>
          <p:cNvPr id="5" name="Shape 2"/>
          <p:cNvSpPr/>
          <p:nvPr/>
        </p:nvSpPr>
        <p:spPr>
          <a:xfrm>
            <a:off x="674965" y="4358640"/>
            <a:ext cx="13280469" cy="3345656"/>
          </a:xfrm>
          <a:prstGeom prst="roundRect">
            <a:avLst>
              <a:gd name="adj" fmla="val 2421"/>
            </a:avLst>
          </a:prstGeom>
          <a:noFill/>
          <a:ln w="7620">
            <a:solidFill>
              <a:srgbClr val="FFFFFF">
                <a:alpha val="24000"/>
              </a:srgbClr>
            </a:solidFill>
            <a:prstDash val="solid"/>
          </a:ln>
        </p:spPr>
      </p:sp>
      <p:sp>
        <p:nvSpPr>
          <p:cNvPr id="6" name="Shape 3"/>
          <p:cNvSpPr/>
          <p:nvPr/>
        </p:nvSpPr>
        <p:spPr>
          <a:xfrm>
            <a:off x="682585" y="4366260"/>
            <a:ext cx="13265229" cy="555069"/>
          </a:xfrm>
          <a:prstGeom prst="rect">
            <a:avLst/>
          </a:prstGeom>
          <a:solidFill>
            <a:srgbClr val="FFFFFF">
              <a:alpha val="4000"/>
            </a:srgbClr>
          </a:solidFill>
          <a:ln/>
        </p:spPr>
      </p:sp>
      <p:sp>
        <p:nvSpPr>
          <p:cNvPr id="7" name="Text 4"/>
          <p:cNvSpPr/>
          <p:nvPr/>
        </p:nvSpPr>
        <p:spPr>
          <a:xfrm>
            <a:off x="875348" y="4489490"/>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Смарт-контракти</a:t>
            </a:r>
            <a:endParaRPr lang="en-US" sz="1500" dirty="0"/>
          </a:p>
        </p:txBody>
      </p:sp>
      <p:sp>
        <p:nvSpPr>
          <p:cNvPr id="8" name="Text 5"/>
          <p:cNvSpPr/>
          <p:nvPr/>
        </p:nvSpPr>
        <p:spPr>
          <a:xfrm>
            <a:off x="7511772" y="4489490"/>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Solidity</a:t>
            </a:r>
            <a:endParaRPr lang="en-US" sz="1500" dirty="0"/>
          </a:p>
        </p:txBody>
      </p:sp>
      <p:sp>
        <p:nvSpPr>
          <p:cNvPr id="9" name="Shape 6"/>
          <p:cNvSpPr/>
          <p:nvPr/>
        </p:nvSpPr>
        <p:spPr>
          <a:xfrm>
            <a:off x="682585" y="4921329"/>
            <a:ext cx="13265229" cy="555069"/>
          </a:xfrm>
          <a:prstGeom prst="rect">
            <a:avLst/>
          </a:prstGeom>
          <a:solidFill>
            <a:srgbClr val="000000">
              <a:alpha val="4000"/>
            </a:srgbClr>
          </a:solidFill>
          <a:ln/>
        </p:spPr>
      </p:sp>
      <p:sp>
        <p:nvSpPr>
          <p:cNvPr id="10" name="Text 7"/>
          <p:cNvSpPr/>
          <p:nvPr/>
        </p:nvSpPr>
        <p:spPr>
          <a:xfrm>
            <a:off x="875348" y="5044559"/>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Логіка dApp, тести, скрипти</a:t>
            </a:r>
            <a:endParaRPr lang="en-US" sz="1500" dirty="0"/>
          </a:p>
        </p:txBody>
      </p:sp>
      <p:sp>
        <p:nvSpPr>
          <p:cNvPr id="11" name="Text 8"/>
          <p:cNvSpPr/>
          <p:nvPr/>
        </p:nvSpPr>
        <p:spPr>
          <a:xfrm>
            <a:off x="7511772" y="5044559"/>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TypeScript (Node.js)</a:t>
            </a:r>
            <a:endParaRPr lang="en-US" sz="1500" dirty="0"/>
          </a:p>
        </p:txBody>
      </p:sp>
      <p:sp>
        <p:nvSpPr>
          <p:cNvPr id="12" name="Shape 9"/>
          <p:cNvSpPr/>
          <p:nvPr/>
        </p:nvSpPr>
        <p:spPr>
          <a:xfrm>
            <a:off x="682585" y="5476399"/>
            <a:ext cx="13265229" cy="555069"/>
          </a:xfrm>
          <a:prstGeom prst="rect">
            <a:avLst/>
          </a:prstGeom>
          <a:solidFill>
            <a:srgbClr val="FFFFFF">
              <a:alpha val="4000"/>
            </a:srgbClr>
          </a:solidFill>
          <a:ln/>
        </p:spPr>
      </p:sp>
      <p:sp>
        <p:nvSpPr>
          <p:cNvPr id="13" name="Text 10"/>
          <p:cNvSpPr/>
          <p:nvPr/>
        </p:nvSpPr>
        <p:spPr>
          <a:xfrm>
            <a:off x="875348" y="5599628"/>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Фреймворки розробки</a:t>
            </a:r>
            <a:endParaRPr lang="en-US" sz="1500" dirty="0"/>
          </a:p>
        </p:txBody>
      </p:sp>
      <p:sp>
        <p:nvSpPr>
          <p:cNvPr id="14" name="Text 11"/>
          <p:cNvSpPr/>
          <p:nvPr/>
        </p:nvSpPr>
        <p:spPr>
          <a:xfrm>
            <a:off x="7511772" y="5599628"/>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Hardhat, Truffle</a:t>
            </a:r>
            <a:endParaRPr lang="en-US" sz="1500" dirty="0"/>
          </a:p>
        </p:txBody>
      </p:sp>
      <p:sp>
        <p:nvSpPr>
          <p:cNvPr id="15" name="Shape 12"/>
          <p:cNvSpPr/>
          <p:nvPr/>
        </p:nvSpPr>
        <p:spPr>
          <a:xfrm>
            <a:off x="682585" y="6031468"/>
            <a:ext cx="13265229" cy="555069"/>
          </a:xfrm>
          <a:prstGeom prst="rect">
            <a:avLst/>
          </a:prstGeom>
          <a:solidFill>
            <a:srgbClr val="000000">
              <a:alpha val="4000"/>
            </a:srgbClr>
          </a:solidFill>
          <a:ln/>
        </p:spPr>
      </p:sp>
      <p:sp>
        <p:nvSpPr>
          <p:cNvPr id="16" name="Text 13"/>
          <p:cNvSpPr/>
          <p:nvPr/>
        </p:nvSpPr>
        <p:spPr>
          <a:xfrm>
            <a:off x="875348" y="6154698"/>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Взаємодія з блокчейном</a:t>
            </a:r>
            <a:endParaRPr lang="en-US" sz="1500" dirty="0"/>
          </a:p>
        </p:txBody>
      </p:sp>
      <p:sp>
        <p:nvSpPr>
          <p:cNvPr id="17" name="Text 14"/>
          <p:cNvSpPr/>
          <p:nvPr/>
        </p:nvSpPr>
        <p:spPr>
          <a:xfrm>
            <a:off x="7511772" y="6154698"/>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ethers.js, web3.js</a:t>
            </a:r>
            <a:endParaRPr lang="en-US" sz="1500" dirty="0"/>
          </a:p>
        </p:txBody>
      </p:sp>
      <p:sp>
        <p:nvSpPr>
          <p:cNvPr id="18" name="Shape 15"/>
          <p:cNvSpPr/>
          <p:nvPr/>
        </p:nvSpPr>
        <p:spPr>
          <a:xfrm>
            <a:off x="682585" y="6586538"/>
            <a:ext cx="13265229" cy="555069"/>
          </a:xfrm>
          <a:prstGeom prst="rect">
            <a:avLst/>
          </a:prstGeom>
          <a:solidFill>
            <a:srgbClr val="FFFFFF">
              <a:alpha val="4000"/>
            </a:srgbClr>
          </a:solidFill>
          <a:ln/>
        </p:spPr>
      </p:sp>
      <p:sp>
        <p:nvSpPr>
          <p:cNvPr id="19" name="Text 16"/>
          <p:cNvSpPr/>
          <p:nvPr/>
        </p:nvSpPr>
        <p:spPr>
          <a:xfrm>
            <a:off x="875348" y="6709767"/>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Генерація типових файлів</a:t>
            </a:r>
            <a:endParaRPr lang="en-US" sz="1500" dirty="0"/>
          </a:p>
        </p:txBody>
      </p:sp>
      <p:sp>
        <p:nvSpPr>
          <p:cNvPr id="20" name="Text 17"/>
          <p:cNvSpPr/>
          <p:nvPr/>
        </p:nvSpPr>
        <p:spPr>
          <a:xfrm>
            <a:off x="7511772" y="6709767"/>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TypeChain, Abitype, Wagmi, Viem</a:t>
            </a:r>
            <a:endParaRPr lang="en-US" sz="1500" dirty="0"/>
          </a:p>
        </p:txBody>
      </p:sp>
      <p:sp>
        <p:nvSpPr>
          <p:cNvPr id="21" name="Shape 18"/>
          <p:cNvSpPr/>
          <p:nvPr/>
        </p:nvSpPr>
        <p:spPr>
          <a:xfrm>
            <a:off x="682585" y="7141607"/>
            <a:ext cx="13265229" cy="555069"/>
          </a:xfrm>
          <a:prstGeom prst="rect">
            <a:avLst/>
          </a:prstGeom>
          <a:solidFill>
            <a:srgbClr val="000000">
              <a:alpha val="4000"/>
            </a:srgbClr>
          </a:solidFill>
          <a:ln/>
        </p:spPr>
      </p:sp>
      <p:sp>
        <p:nvSpPr>
          <p:cNvPr id="22" name="Text 19"/>
          <p:cNvSpPr/>
          <p:nvPr/>
        </p:nvSpPr>
        <p:spPr>
          <a:xfrm>
            <a:off x="875348" y="7264837"/>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Аналіз коду</a:t>
            </a:r>
            <a:endParaRPr lang="en-US" sz="1500" dirty="0"/>
          </a:p>
        </p:txBody>
      </p:sp>
      <p:sp>
        <p:nvSpPr>
          <p:cNvPr id="23" name="Text 20"/>
          <p:cNvSpPr/>
          <p:nvPr/>
        </p:nvSpPr>
        <p:spPr>
          <a:xfrm>
            <a:off x="7511772" y="7264837"/>
            <a:ext cx="6243280" cy="308610"/>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ts-morph, reflect-metadata</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5806" y="578168"/>
            <a:ext cx="8397716" cy="656987"/>
          </a:xfrm>
          <a:prstGeom prst="rect">
            <a:avLst/>
          </a:prstGeom>
          <a:noFill/>
          <a:ln/>
        </p:spPr>
        <p:txBody>
          <a:bodyPr wrap="none" lIns="0" tIns="0" rIns="0" bIns="0" rtlCol="0" anchor="t"/>
          <a:lstStyle/>
          <a:p>
            <a:pPr algn="l" indent="0" marL="0">
              <a:lnSpc>
                <a:spcPts val="5150"/>
              </a:lnSpc>
              <a:buNone/>
            </a:pPr>
            <a:r>
              <a:rPr lang="en-US" sz="4100" b="1" dirty="0">
                <a:solidFill>
                  <a:srgbClr val="F2F0F4"/>
                </a:solidFill>
                <a:latin typeface="Roboto Bold" pitchFamily="34" charset="0"/>
                <a:ea typeface="Roboto Bold" pitchFamily="34" charset="-122"/>
                <a:cs typeface="Roboto Bold" pitchFamily="34" charset="-120"/>
              </a:rPr>
              <a:t>Зміст проведеного експерименту</a:t>
            </a:r>
            <a:endParaRPr lang="en-US" sz="4100" dirty="0"/>
          </a:p>
        </p:txBody>
      </p:sp>
      <p:sp>
        <p:nvSpPr>
          <p:cNvPr id="3" name="Shape 1"/>
          <p:cNvSpPr/>
          <p:nvPr/>
        </p:nvSpPr>
        <p:spPr>
          <a:xfrm>
            <a:off x="735806" y="1655564"/>
            <a:ext cx="473035" cy="473035"/>
          </a:xfrm>
          <a:prstGeom prst="roundRect">
            <a:avLst>
              <a:gd name="adj" fmla="val 18668"/>
            </a:avLst>
          </a:prstGeom>
          <a:solidFill>
            <a:srgbClr val="31136C"/>
          </a:solidFill>
          <a:ln w="7620">
            <a:solidFill>
              <a:srgbClr val="4A2C85"/>
            </a:solidFill>
            <a:prstDash val="solid"/>
          </a:ln>
        </p:spPr>
      </p:sp>
      <p:pic>
        <p:nvPicPr>
          <p:cNvPr id="4" name="Image 0" descr="preencoded.png">    </p:cNvPr>
          <p:cNvPicPr>
            <a:picLocks noChangeAspect="1"/>
          </p:cNvPicPr>
          <p:nvPr/>
        </p:nvPicPr>
        <p:blipFill>
          <a:blip r:embed="rId1"/>
          <a:stretch>
            <a:fillRect/>
          </a:stretch>
        </p:blipFill>
        <p:spPr>
          <a:xfrm>
            <a:off x="814626" y="1694974"/>
            <a:ext cx="315278" cy="394097"/>
          </a:xfrm>
          <a:prstGeom prst="rect">
            <a:avLst/>
          </a:prstGeom>
        </p:spPr>
      </p:pic>
      <p:sp>
        <p:nvSpPr>
          <p:cNvPr id="5" name="Text 2"/>
          <p:cNvSpPr/>
          <p:nvPr/>
        </p:nvSpPr>
        <p:spPr>
          <a:xfrm>
            <a:off x="1418987" y="1727835"/>
            <a:ext cx="2628067" cy="328374"/>
          </a:xfrm>
          <a:prstGeom prst="rect">
            <a:avLst/>
          </a:prstGeom>
          <a:noFill/>
          <a:ln/>
        </p:spPr>
        <p:txBody>
          <a:bodyPr wrap="none" lIns="0" tIns="0" rIns="0" bIns="0" rtlCol="0" anchor="t"/>
          <a:lstStyle/>
          <a:p>
            <a:pPr algn="l" indent="0" marL="0">
              <a:lnSpc>
                <a:spcPts val="2550"/>
              </a:lnSpc>
              <a:buNone/>
            </a:pPr>
            <a:r>
              <a:rPr lang="en-US" sz="2050" b="1" dirty="0">
                <a:solidFill>
                  <a:srgbClr val="DCD7E5"/>
                </a:solidFill>
                <a:latin typeface="Roboto Bold" pitchFamily="34" charset="0"/>
                <a:ea typeface="Roboto Bold" pitchFamily="34" charset="-122"/>
                <a:cs typeface="Roboto Bold" pitchFamily="34" charset="-120"/>
              </a:rPr>
              <a:t>Методи</a:t>
            </a:r>
            <a:endParaRPr lang="en-US" sz="2050" dirty="0"/>
          </a:p>
        </p:txBody>
      </p:sp>
      <p:sp>
        <p:nvSpPr>
          <p:cNvPr id="6" name="Text 3"/>
          <p:cNvSpPr/>
          <p:nvPr/>
        </p:nvSpPr>
        <p:spPr>
          <a:xfrm>
            <a:off x="1418987" y="2182297"/>
            <a:ext cx="12475607" cy="336352"/>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Порівняльний аналіз мов, системний аналіз інструментів, теоретичний аналіз архітектур.</a:t>
            </a:r>
            <a:endParaRPr lang="en-US" sz="1650" dirty="0"/>
          </a:p>
        </p:txBody>
      </p:sp>
      <p:sp>
        <p:nvSpPr>
          <p:cNvPr id="7" name="Shape 4"/>
          <p:cNvSpPr/>
          <p:nvPr/>
        </p:nvSpPr>
        <p:spPr>
          <a:xfrm>
            <a:off x="735806" y="2939058"/>
            <a:ext cx="473035" cy="473035"/>
          </a:xfrm>
          <a:prstGeom prst="roundRect">
            <a:avLst>
              <a:gd name="adj" fmla="val 18668"/>
            </a:avLst>
          </a:prstGeom>
          <a:solidFill>
            <a:srgbClr val="31136C"/>
          </a:solidFill>
          <a:ln w="7620">
            <a:solidFill>
              <a:srgbClr val="4A2C85"/>
            </a:solidFill>
            <a:prstDash val="solid"/>
          </a:ln>
        </p:spPr>
      </p:sp>
      <p:pic>
        <p:nvPicPr>
          <p:cNvPr id="8" name="Image 1" descr="preencoded.png">    </p:cNvPr>
          <p:cNvPicPr>
            <a:picLocks noChangeAspect="1"/>
          </p:cNvPicPr>
          <p:nvPr/>
        </p:nvPicPr>
        <p:blipFill>
          <a:blip r:embed="rId2"/>
          <a:stretch>
            <a:fillRect/>
          </a:stretch>
        </p:blipFill>
        <p:spPr>
          <a:xfrm>
            <a:off x="814626" y="2978468"/>
            <a:ext cx="315278" cy="394097"/>
          </a:xfrm>
          <a:prstGeom prst="rect">
            <a:avLst/>
          </a:prstGeom>
        </p:spPr>
      </p:pic>
      <p:sp>
        <p:nvSpPr>
          <p:cNvPr id="9" name="Text 5"/>
          <p:cNvSpPr/>
          <p:nvPr/>
        </p:nvSpPr>
        <p:spPr>
          <a:xfrm>
            <a:off x="1418987" y="3011329"/>
            <a:ext cx="2628067" cy="328374"/>
          </a:xfrm>
          <a:prstGeom prst="rect">
            <a:avLst/>
          </a:prstGeom>
          <a:noFill/>
          <a:ln/>
        </p:spPr>
        <p:txBody>
          <a:bodyPr wrap="none" lIns="0" tIns="0" rIns="0" bIns="0" rtlCol="0" anchor="t"/>
          <a:lstStyle/>
          <a:p>
            <a:pPr algn="l" indent="0" marL="0">
              <a:lnSpc>
                <a:spcPts val="2550"/>
              </a:lnSpc>
              <a:buNone/>
            </a:pPr>
            <a:r>
              <a:rPr lang="en-US" sz="2050" b="1" dirty="0">
                <a:solidFill>
                  <a:srgbClr val="DCD7E5"/>
                </a:solidFill>
                <a:latin typeface="Roboto Bold" pitchFamily="34" charset="0"/>
                <a:ea typeface="Roboto Bold" pitchFamily="34" charset="-122"/>
                <a:cs typeface="Roboto Bold" pitchFamily="34" charset="-120"/>
              </a:rPr>
              <a:t>Вхідні дані</a:t>
            </a:r>
            <a:endParaRPr lang="en-US" sz="2050" dirty="0"/>
          </a:p>
        </p:txBody>
      </p:sp>
      <p:sp>
        <p:nvSpPr>
          <p:cNvPr id="10" name="Text 6"/>
          <p:cNvSpPr/>
          <p:nvPr/>
        </p:nvSpPr>
        <p:spPr>
          <a:xfrm>
            <a:off x="1418987" y="3465790"/>
            <a:ext cx="12475607" cy="336352"/>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Коди TypeScript, Solidity, ABI-файли, документація інструментів, наукові публікації.</a:t>
            </a:r>
            <a:endParaRPr lang="en-US" sz="1650" dirty="0"/>
          </a:p>
        </p:txBody>
      </p:sp>
      <p:sp>
        <p:nvSpPr>
          <p:cNvPr id="11" name="Shape 7"/>
          <p:cNvSpPr/>
          <p:nvPr/>
        </p:nvSpPr>
        <p:spPr>
          <a:xfrm>
            <a:off x="735806" y="4222552"/>
            <a:ext cx="473035" cy="473035"/>
          </a:xfrm>
          <a:prstGeom prst="roundRect">
            <a:avLst>
              <a:gd name="adj" fmla="val 18668"/>
            </a:avLst>
          </a:prstGeom>
          <a:solidFill>
            <a:srgbClr val="31136C"/>
          </a:solidFill>
          <a:ln w="7620">
            <a:solidFill>
              <a:srgbClr val="4A2C85"/>
            </a:solidFill>
            <a:prstDash val="solid"/>
          </a:ln>
        </p:spPr>
      </p:sp>
      <p:pic>
        <p:nvPicPr>
          <p:cNvPr id="12" name="Image 2" descr="preencoded.png">    </p:cNvPr>
          <p:cNvPicPr>
            <a:picLocks noChangeAspect="1"/>
          </p:cNvPicPr>
          <p:nvPr/>
        </p:nvPicPr>
        <p:blipFill>
          <a:blip r:embed="rId3"/>
          <a:stretch>
            <a:fillRect/>
          </a:stretch>
        </p:blipFill>
        <p:spPr>
          <a:xfrm>
            <a:off x="814626" y="4261961"/>
            <a:ext cx="315278" cy="394097"/>
          </a:xfrm>
          <a:prstGeom prst="rect">
            <a:avLst/>
          </a:prstGeom>
        </p:spPr>
      </p:pic>
      <p:sp>
        <p:nvSpPr>
          <p:cNvPr id="13" name="Text 8"/>
          <p:cNvSpPr/>
          <p:nvPr/>
        </p:nvSpPr>
        <p:spPr>
          <a:xfrm>
            <a:off x="1418987" y="4294823"/>
            <a:ext cx="2628067" cy="328374"/>
          </a:xfrm>
          <a:prstGeom prst="rect">
            <a:avLst/>
          </a:prstGeom>
          <a:noFill/>
          <a:ln/>
        </p:spPr>
        <p:txBody>
          <a:bodyPr wrap="none" lIns="0" tIns="0" rIns="0" bIns="0" rtlCol="0" anchor="t"/>
          <a:lstStyle/>
          <a:p>
            <a:pPr algn="l" indent="0" marL="0">
              <a:lnSpc>
                <a:spcPts val="2550"/>
              </a:lnSpc>
              <a:buNone/>
            </a:pPr>
            <a:r>
              <a:rPr lang="en-US" sz="2050" b="1" dirty="0">
                <a:solidFill>
                  <a:srgbClr val="DCD7E5"/>
                </a:solidFill>
                <a:latin typeface="Roboto Bold" pitchFamily="34" charset="0"/>
                <a:ea typeface="Roboto Bold" pitchFamily="34" charset="-122"/>
                <a:cs typeface="Roboto Bold" pitchFamily="34" charset="-120"/>
              </a:rPr>
              <a:t>Критерії оцінки</a:t>
            </a:r>
            <a:endParaRPr lang="en-US" sz="2050" dirty="0"/>
          </a:p>
        </p:txBody>
      </p:sp>
      <p:sp>
        <p:nvSpPr>
          <p:cNvPr id="14" name="Text 9"/>
          <p:cNvSpPr/>
          <p:nvPr/>
        </p:nvSpPr>
        <p:spPr>
          <a:xfrm>
            <a:off x="1418987" y="4749284"/>
            <a:ext cx="12475607" cy="336352"/>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Типова безпека, ефективність взаємодії, складність розробки, потенційні витрати газу, досвід розробника.</a:t>
            </a:r>
            <a:endParaRPr lang="en-US" sz="1650" dirty="0"/>
          </a:p>
        </p:txBody>
      </p:sp>
      <p:sp>
        <p:nvSpPr>
          <p:cNvPr id="15" name="Shape 10"/>
          <p:cNvSpPr/>
          <p:nvPr/>
        </p:nvSpPr>
        <p:spPr>
          <a:xfrm>
            <a:off x="735806" y="5506045"/>
            <a:ext cx="473035" cy="473035"/>
          </a:xfrm>
          <a:prstGeom prst="roundRect">
            <a:avLst>
              <a:gd name="adj" fmla="val 18668"/>
            </a:avLst>
          </a:prstGeom>
          <a:solidFill>
            <a:srgbClr val="31136C"/>
          </a:solidFill>
          <a:ln w="7620">
            <a:solidFill>
              <a:srgbClr val="4A2C85"/>
            </a:solidFill>
            <a:prstDash val="solid"/>
          </a:ln>
        </p:spPr>
      </p:sp>
      <p:pic>
        <p:nvPicPr>
          <p:cNvPr id="16" name="Image 3" descr="preencoded.png">    </p:cNvPr>
          <p:cNvPicPr>
            <a:picLocks noChangeAspect="1"/>
          </p:cNvPicPr>
          <p:nvPr/>
        </p:nvPicPr>
        <p:blipFill>
          <a:blip r:embed="rId4"/>
          <a:stretch>
            <a:fillRect/>
          </a:stretch>
        </p:blipFill>
        <p:spPr>
          <a:xfrm>
            <a:off x="814626" y="5545455"/>
            <a:ext cx="315278" cy="394097"/>
          </a:xfrm>
          <a:prstGeom prst="rect">
            <a:avLst/>
          </a:prstGeom>
        </p:spPr>
      </p:pic>
      <p:sp>
        <p:nvSpPr>
          <p:cNvPr id="17" name="Text 11"/>
          <p:cNvSpPr/>
          <p:nvPr/>
        </p:nvSpPr>
        <p:spPr>
          <a:xfrm>
            <a:off x="1418987" y="5578316"/>
            <a:ext cx="2628067" cy="328374"/>
          </a:xfrm>
          <a:prstGeom prst="rect">
            <a:avLst/>
          </a:prstGeom>
          <a:noFill/>
          <a:ln/>
        </p:spPr>
        <p:txBody>
          <a:bodyPr wrap="none" lIns="0" tIns="0" rIns="0" bIns="0" rtlCol="0" anchor="t"/>
          <a:lstStyle/>
          <a:p>
            <a:pPr algn="l" indent="0" marL="0">
              <a:lnSpc>
                <a:spcPts val="2550"/>
              </a:lnSpc>
              <a:buNone/>
            </a:pPr>
            <a:r>
              <a:rPr lang="en-US" sz="2050" b="1" dirty="0">
                <a:solidFill>
                  <a:srgbClr val="DCD7E5"/>
                </a:solidFill>
                <a:latin typeface="Roboto Bold" pitchFamily="34" charset="0"/>
                <a:ea typeface="Roboto Bold" pitchFamily="34" charset="-122"/>
                <a:cs typeface="Roboto Bold" pitchFamily="34" charset="-120"/>
              </a:rPr>
              <a:t>Послідовність</a:t>
            </a:r>
            <a:endParaRPr lang="en-US" sz="2050" dirty="0"/>
          </a:p>
        </p:txBody>
      </p:sp>
      <p:sp>
        <p:nvSpPr>
          <p:cNvPr id="18" name="Text 12"/>
          <p:cNvSpPr/>
          <p:nvPr/>
        </p:nvSpPr>
        <p:spPr>
          <a:xfrm>
            <a:off x="1418987" y="6032778"/>
            <a:ext cx="12475607" cy="336352"/>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Теоретичне обґрунтування, аналіз фундаментальних принципів, вивчення практичних підходів, визначення прогалин.</a:t>
            </a:r>
            <a:endParaRPr lang="en-US" sz="1650" dirty="0"/>
          </a:p>
        </p:txBody>
      </p:sp>
      <p:sp>
        <p:nvSpPr>
          <p:cNvPr id="19" name="Shape 13"/>
          <p:cNvSpPr/>
          <p:nvPr/>
        </p:nvSpPr>
        <p:spPr>
          <a:xfrm>
            <a:off x="735806" y="6789539"/>
            <a:ext cx="473035" cy="473035"/>
          </a:xfrm>
          <a:prstGeom prst="roundRect">
            <a:avLst>
              <a:gd name="adj" fmla="val 18668"/>
            </a:avLst>
          </a:prstGeom>
          <a:solidFill>
            <a:srgbClr val="31136C"/>
          </a:solidFill>
          <a:ln w="7620">
            <a:solidFill>
              <a:srgbClr val="4A2C85"/>
            </a:solidFill>
            <a:prstDash val="solid"/>
          </a:ln>
        </p:spPr>
      </p:sp>
      <p:pic>
        <p:nvPicPr>
          <p:cNvPr id="20" name="Image 4" descr="preencoded.png">    </p:cNvPr>
          <p:cNvPicPr>
            <a:picLocks noChangeAspect="1"/>
          </p:cNvPicPr>
          <p:nvPr/>
        </p:nvPicPr>
        <p:blipFill>
          <a:blip r:embed="rId5"/>
          <a:stretch>
            <a:fillRect/>
          </a:stretch>
        </p:blipFill>
        <p:spPr>
          <a:xfrm>
            <a:off x="814626" y="6828949"/>
            <a:ext cx="315278" cy="394097"/>
          </a:xfrm>
          <a:prstGeom prst="rect">
            <a:avLst/>
          </a:prstGeom>
        </p:spPr>
      </p:pic>
      <p:sp>
        <p:nvSpPr>
          <p:cNvPr id="21" name="Text 14"/>
          <p:cNvSpPr/>
          <p:nvPr/>
        </p:nvSpPr>
        <p:spPr>
          <a:xfrm>
            <a:off x="1418987" y="6861810"/>
            <a:ext cx="2628067" cy="328374"/>
          </a:xfrm>
          <a:prstGeom prst="rect">
            <a:avLst/>
          </a:prstGeom>
          <a:noFill/>
          <a:ln/>
        </p:spPr>
        <p:txBody>
          <a:bodyPr wrap="none" lIns="0" tIns="0" rIns="0" bIns="0" rtlCol="0" anchor="t"/>
          <a:lstStyle/>
          <a:p>
            <a:pPr algn="l" indent="0" marL="0">
              <a:lnSpc>
                <a:spcPts val="2550"/>
              </a:lnSpc>
              <a:buNone/>
            </a:pPr>
            <a:r>
              <a:rPr lang="en-US" sz="2050" b="1" dirty="0">
                <a:solidFill>
                  <a:srgbClr val="DCD7E5"/>
                </a:solidFill>
                <a:latin typeface="Roboto Bold" pitchFamily="34" charset="0"/>
                <a:ea typeface="Roboto Bold" pitchFamily="34" charset="-122"/>
                <a:cs typeface="Roboto Bold" pitchFamily="34" charset="-120"/>
              </a:rPr>
              <a:t>Вимірювання</a:t>
            </a:r>
            <a:endParaRPr lang="en-US" sz="2050" dirty="0"/>
          </a:p>
        </p:txBody>
      </p:sp>
      <p:sp>
        <p:nvSpPr>
          <p:cNvPr id="22" name="Text 15"/>
          <p:cNvSpPr/>
          <p:nvPr/>
        </p:nvSpPr>
        <p:spPr>
          <a:xfrm>
            <a:off x="1418987" y="7316272"/>
            <a:ext cx="12475607" cy="336352"/>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Якісний характер (оцінка складності, переваг). Кількісні показники відсутні.</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6984" y="638889"/>
            <a:ext cx="6487835" cy="568762"/>
          </a:xfrm>
          <a:prstGeom prst="rect">
            <a:avLst/>
          </a:prstGeom>
          <a:noFill/>
          <a:ln/>
        </p:spPr>
        <p:txBody>
          <a:bodyPr wrap="none" lIns="0" tIns="0" rIns="0" bIns="0" rtlCol="0" anchor="t"/>
          <a:lstStyle/>
          <a:p>
            <a:pPr algn="l" indent="0" marL="0">
              <a:lnSpc>
                <a:spcPts val="4450"/>
              </a:lnSpc>
              <a:buNone/>
            </a:pPr>
            <a:r>
              <a:rPr lang="en-US" sz="3550" b="1" dirty="0">
                <a:solidFill>
                  <a:srgbClr val="F2F0F4"/>
                </a:solidFill>
                <a:latin typeface="Roboto Bold" pitchFamily="34" charset="0"/>
                <a:ea typeface="Roboto Bold" pitchFamily="34" charset="-122"/>
                <a:cs typeface="Roboto Bold" pitchFamily="34" charset="-120"/>
              </a:rPr>
              <a:t>Аналіз отриманих результатів</a:t>
            </a:r>
            <a:endParaRPr lang="en-US" sz="3550" dirty="0"/>
          </a:p>
        </p:txBody>
      </p:sp>
      <p:sp>
        <p:nvSpPr>
          <p:cNvPr id="4" name="Text 1"/>
          <p:cNvSpPr/>
          <p:nvPr/>
        </p:nvSpPr>
        <p:spPr>
          <a:xfrm>
            <a:off x="636984" y="1480542"/>
            <a:ext cx="7870031" cy="291227"/>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Дослідження підтвердило актуальність TypeScript у Web3-розробці.</a:t>
            </a:r>
            <a:endParaRPr lang="en-US" sz="1400" dirty="0"/>
          </a:p>
        </p:txBody>
      </p:sp>
      <p:sp>
        <p:nvSpPr>
          <p:cNvPr id="5" name="Text 2"/>
          <p:cNvSpPr/>
          <p:nvPr/>
        </p:nvSpPr>
        <p:spPr>
          <a:xfrm>
            <a:off x="636984" y="2067401"/>
            <a:ext cx="3821311" cy="600551"/>
          </a:xfrm>
          <a:prstGeom prst="rect">
            <a:avLst/>
          </a:prstGeom>
          <a:noFill/>
          <a:ln/>
        </p:spPr>
        <p:txBody>
          <a:bodyPr wrap="none" lIns="0" tIns="0" rIns="0" bIns="0" rtlCol="0" anchor="t"/>
          <a:lstStyle/>
          <a:p>
            <a:pPr algn="ctr" indent="0" marL="0">
              <a:lnSpc>
                <a:spcPts val="4700"/>
              </a:lnSpc>
              <a:buNone/>
            </a:pPr>
            <a:r>
              <a:rPr lang="en-US" sz="4700" b="1" dirty="0">
                <a:solidFill>
                  <a:srgbClr val="DCD7E5"/>
                </a:solidFill>
                <a:latin typeface="Roboto Bold" pitchFamily="34" charset="0"/>
                <a:ea typeface="Roboto Bold" pitchFamily="34" charset="-122"/>
                <a:cs typeface="Roboto Bold" pitchFamily="34" charset="-120"/>
              </a:rPr>
              <a:t>1</a:t>
            </a:r>
            <a:endParaRPr lang="en-US" sz="4700" dirty="0"/>
          </a:p>
        </p:txBody>
      </p:sp>
      <p:sp>
        <p:nvSpPr>
          <p:cNvPr id="6" name="Text 3"/>
          <p:cNvSpPr/>
          <p:nvPr/>
        </p:nvSpPr>
        <p:spPr>
          <a:xfrm>
            <a:off x="1249680" y="2895362"/>
            <a:ext cx="2595801" cy="284321"/>
          </a:xfrm>
          <a:prstGeom prst="rect">
            <a:avLst/>
          </a:prstGeom>
          <a:noFill/>
          <a:ln/>
        </p:spPr>
        <p:txBody>
          <a:bodyPr wrap="none" lIns="0" tIns="0" rIns="0" bIns="0" rtlCol="0" anchor="t"/>
          <a:lstStyle/>
          <a:p>
            <a:pPr algn="ctr" indent="0" marL="0">
              <a:lnSpc>
                <a:spcPts val="2200"/>
              </a:lnSpc>
              <a:buNone/>
            </a:pPr>
            <a:r>
              <a:rPr lang="en-US" sz="1750" b="1" dirty="0">
                <a:solidFill>
                  <a:srgbClr val="DCD7E5"/>
                </a:solidFill>
                <a:latin typeface="Roboto Bold" pitchFamily="34" charset="0"/>
                <a:ea typeface="Roboto Bold" pitchFamily="34" charset="-122"/>
                <a:cs typeface="Roboto Bold" pitchFamily="34" charset="-120"/>
              </a:rPr>
              <a:t>Актуальність TypeScript</a:t>
            </a:r>
            <a:endParaRPr lang="en-US" sz="1750" dirty="0"/>
          </a:p>
        </p:txBody>
      </p:sp>
      <p:sp>
        <p:nvSpPr>
          <p:cNvPr id="7" name="Text 4"/>
          <p:cNvSpPr/>
          <p:nvPr/>
        </p:nvSpPr>
        <p:spPr>
          <a:xfrm>
            <a:off x="636984" y="3288863"/>
            <a:ext cx="3821311" cy="582454"/>
          </a:xfrm>
          <a:prstGeom prst="rect">
            <a:avLst/>
          </a:prstGeom>
          <a:noFill/>
          <a:ln/>
        </p:spPr>
        <p:txBody>
          <a:bodyPr wrap="square" lIns="0" tIns="0" rIns="0" bIns="0" rtlCol="0" anchor="t"/>
          <a:lstStyle/>
          <a:p>
            <a:pPr algn="ct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Підтверджено його важливу роль у Web3-розробці.</a:t>
            </a:r>
            <a:endParaRPr lang="en-US" sz="1400" dirty="0"/>
          </a:p>
        </p:txBody>
      </p:sp>
      <p:sp>
        <p:nvSpPr>
          <p:cNvPr id="8" name="Text 5"/>
          <p:cNvSpPr/>
          <p:nvPr/>
        </p:nvSpPr>
        <p:spPr>
          <a:xfrm>
            <a:off x="4685705" y="2067401"/>
            <a:ext cx="3821311" cy="600551"/>
          </a:xfrm>
          <a:prstGeom prst="rect">
            <a:avLst/>
          </a:prstGeom>
          <a:noFill/>
          <a:ln/>
        </p:spPr>
        <p:txBody>
          <a:bodyPr wrap="none" lIns="0" tIns="0" rIns="0" bIns="0" rtlCol="0" anchor="t"/>
          <a:lstStyle/>
          <a:p>
            <a:pPr algn="ctr" indent="0" marL="0">
              <a:lnSpc>
                <a:spcPts val="4700"/>
              </a:lnSpc>
              <a:buNone/>
            </a:pPr>
            <a:r>
              <a:rPr lang="en-US" sz="4700" b="1" dirty="0">
                <a:solidFill>
                  <a:srgbClr val="DCD7E5"/>
                </a:solidFill>
                <a:latin typeface="Roboto Bold" pitchFamily="34" charset="0"/>
                <a:ea typeface="Roboto Bold" pitchFamily="34" charset="-122"/>
                <a:cs typeface="Roboto Bold" pitchFamily="34" charset="-120"/>
              </a:rPr>
              <a:t>2</a:t>
            </a:r>
            <a:endParaRPr lang="en-US" sz="4700" dirty="0"/>
          </a:p>
        </p:txBody>
      </p:sp>
      <p:sp>
        <p:nvSpPr>
          <p:cNvPr id="9" name="Text 6"/>
          <p:cNvSpPr/>
          <p:nvPr/>
        </p:nvSpPr>
        <p:spPr>
          <a:xfrm>
            <a:off x="4977289" y="2895362"/>
            <a:ext cx="3238143" cy="284321"/>
          </a:xfrm>
          <a:prstGeom prst="rect">
            <a:avLst/>
          </a:prstGeom>
          <a:noFill/>
          <a:ln/>
        </p:spPr>
        <p:txBody>
          <a:bodyPr wrap="none" lIns="0" tIns="0" rIns="0" bIns="0" rtlCol="0" anchor="t"/>
          <a:lstStyle/>
          <a:p>
            <a:pPr algn="ctr" indent="0" marL="0">
              <a:lnSpc>
                <a:spcPts val="2200"/>
              </a:lnSpc>
              <a:buNone/>
            </a:pPr>
            <a:r>
              <a:rPr lang="en-US" sz="1750" b="1" dirty="0">
                <a:solidFill>
                  <a:srgbClr val="DCD7E5"/>
                </a:solidFill>
                <a:latin typeface="Roboto Bold" pitchFamily="34" charset="0"/>
                <a:ea typeface="Roboto Bold" pitchFamily="34" charset="-122"/>
                <a:cs typeface="Roboto Bold" pitchFamily="34" charset="-120"/>
              </a:rPr>
              <a:t>Відсутність прямої компіляції</a:t>
            </a:r>
            <a:endParaRPr lang="en-US" sz="1750" dirty="0"/>
          </a:p>
        </p:txBody>
      </p:sp>
      <p:sp>
        <p:nvSpPr>
          <p:cNvPr id="10" name="Text 7"/>
          <p:cNvSpPr/>
          <p:nvPr/>
        </p:nvSpPr>
        <p:spPr>
          <a:xfrm>
            <a:off x="4685705" y="3288863"/>
            <a:ext cx="3821311" cy="582454"/>
          </a:xfrm>
          <a:prstGeom prst="rect">
            <a:avLst/>
          </a:prstGeom>
          <a:noFill/>
          <a:ln/>
        </p:spPr>
        <p:txBody>
          <a:bodyPr wrap="square" lIns="0" tIns="0" rIns="0" bIns="0" rtlCol="0" anchor="t"/>
          <a:lstStyle/>
          <a:p>
            <a:pPr algn="ct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Немає зрілого рішення для TypeScript в Solidity.</a:t>
            </a:r>
            <a:endParaRPr lang="en-US" sz="1400" dirty="0"/>
          </a:p>
        </p:txBody>
      </p:sp>
      <p:sp>
        <p:nvSpPr>
          <p:cNvPr id="11" name="Text 8"/>
          <p:cNvSpPr/>
          <p:nvPr/>
        </p:nvSpPr>
        <p:spPr>
          <a:xfrm>
            <a:off x="2661285" y="4417219"/>
            <a:ext cx="3821311" cy="600551"/>
          </a:xfrm>
          <a:prstGeom prst="rect">
            <a:avLst/>
          </a:prstGeom>
          <a:noFill/>
          <a:ln/>
        </p:spPr>
        <p:txBody>
          <a:bodyPr wrap="none" lIns="0" tIns="0" rIns="0" bIns="0" rtlCol="0" anchor="t"/>
          <a:lstStyle/>
          <a:p>
            <a:pPr algn="ctr" indent="0" marL="0">
              <a:lnSpc>
                <a:spcPts val="4700"/>
              </a:lnSpc>
              <a:buNone/>
            </a:pPr>
            <a:r>
              <a:rPr lang="en-US" sz="4700" b="1" dirty="0">
                <a:solidFill>
                  <a:srgbClr val="DCD7E5"/>
                </a:solidFill>
                <a:latin typeface="Roboto Bold" pitchFamily="34" charset="0"/>
                <a:ea typeface="Roboto Bold" pitchFamily="34" charset="-122"/>
                <a:cs typeface="Roboto Bold" pitchFamily="34" charset="-120"/>
              </a:rPr>
              <a:t>3</a:t>
            </a:r>
            <a:endParaRPr lang="en-US" sz="4700" dirty="0"/>
          </a:p>
        </p:txBody>
      </p:sp>
      <p:sp>
        <p:nvSpPr>
          <p:cNvPr id="12" name="Text 9"/>
          <p:cNvSpPr/>
          <p:nvPr/>
        </p:nvSpPr>
        <p:spPr>
          <a:xfrm>
            <a:off x="3301008" y="5245179"/>
            <a:ext cx="2541865" cy="284321"/>
          </a:xfrm>
          <a:prstGeom prst="rect">
            <a:avLst/>
          </a:prstGeom>
          <a:noFill/>
          <a:ln/>
        </p:spPr>
        <p:txBody>
          <a:bodyPr wrap="none" lIns="0" tIns="0" rIns="0" bIns="0" rtlCol="0" anchor="t"/>
          <a:lstStyle/>
          <a:p>
            <a:pPr algn="ctr" indent="0" marL="0">
              <a:lnSpc>
                <a:spcPts val="2200"/>
              </a:lnSpc>
              <a:buNone/>
            </a:pPr>
            <a:r>
              <a:rPr lang="en-US" sz="1750" b="1" dirty="0">
                <a:solidFill>
                  <a:srgbClr val="DCD7E5"/>
                </a:solidFill>
                <a:latin typeface="Roboto Bold" pitchFamily="34" charset="0"/>
                <a:ea typeface="Roboto Bold" pitchFamily="34" charset="-122"/>
                <a:cs typeface="Roboto Bold" pitchFamily="34" charset="-120"/>
              </a:rPr>
              <a:t>Паралельна компіляція</a:t>
            </a:r>
            <a:endParaRPr lang="en-US" sz="1750" dirty="0"/>
          </a:p>
        </p:txBody>
      </p:sp>
      <p:sp>
        <p:nvSpPr>
          <p:cNvPr id="13" name="Text 10"/>
          <p:cNvSpPr/>
          <p:nvPr/>
        </p:nvSpPr>
        <p:spPr>
          <a:xfrm>
            <a:off x="2661285" y="5638681"/>
            <a:ext cx="3821311" cy="582454"/>
          </a:xfrm>
          <a:prstGeom prst="rect">
            <a:avLst/>
          </a:prstGeom>
          <a:noFill/>
          <a:ln/>
        </p:spPr>
        <p:txBody>
          <a:bodyPr wrap="square" lIns="0" tIns="0" rIns="0" bIns="0" rtlCol="0" anchor="t"/>
          <a:lstStyle/>
          <a:p>
            <a:pPr algn="ct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Прагматичний та ефективний підхід, але не усуває семантичного розриву.</a:t>
            </a:r>
            <a:endParaRPr lang="en-US" sz="1400" dirty="0"/>
          </a:p>
        </p:txBody>
      </p:sp>
      <p:sp>
        <p:nvSpPr>
          <p:cNvPr id="14" name="Text 11"/>
          <p:cNvSpPr/>
          <p:nvPr/>
        </p:nvSpPr>
        <p:spPr>
          <a:xfrm>
            <a:off x="636984" y="6425803"/>
            <a:ext cx="7870031" cy="1164908"/>
          </a:xfrm>
          <a:prstGeom prst="rect">
            <a:avLst/>
          </a:prstGeom>
          <a:noFill/>
          <a:ln/>
        </p:spPr>
        <p:txBody>
          <a:bodyPr wrap="squar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Результати впливають на існуючі теорії, підтверджуючи важливість проміжних представлень. Посилюється фокус на вдосконаленні інструментів для типобезпечної взаємодії. Майбутні дослідження повинні зосереджуватися на інноваційних підходах до семантичної трансляції та оптимізації для EVM.</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2025-06-12T10:51:43Z</dcterms:created>
  <dcterms:modified xsi:type="dcterms:W3CDTF">2025-06-12T10:51:43Z</dcterms:modified>
</cp:coreProperties>
</file>